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 ContentType="image/t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7556500" cy="10693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1pPr>
    <a:lvl2pPr marL="0" marR="0" indent="4572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2pPr>
    <a:lvl3pPr marL="0" marR="0" indent="9144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3pPr>
    <a:lvl4pPr marL="0" marR="0" indent="13716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4pPr>
    <a:lvl5pPr marL="0" marR="0" indent="18288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5pPr>
    <a:lvl6pPr marL="0" marR="0" indent="22860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6pPr>
    <a:lvl7pPr marL="0" marR="0" indent="27432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7pPr>
    <a:lvl8pPr marL="0" marR="0" indent="32004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8pPr>
    <a:lvl9pPr marL="0" marR="0" indent="365760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lvl9pPr>
  </p:defaultTextStyle>
  <p:extLst>
    <p:ext uri="{EFAFB233-063F-42B5-8137-9DF3F51BA10A}">
      <p15:sldGuideLst xmlns:p15="http://schemas.microsoft.com/office/powerpoint/2012/main">
        <p15:guide id="1" orient="horz" pos="3368" userDrawn="1">
          <p15:clr>
            <a:srgbClr val="A4A3A4"/>
          </p15:clr>
        </p15:guide>
        <p15:guide id="2" pos="23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firstCol>
    <a:lastRow>
      <a:tcTxStyle b="off"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lastRow>
    <a:firstRow>
      <a:tcTxStyle b="on" i="off">
        <a:fontRef idx="minor">
          <a:srgbClr val="000000"/>
        </a:fontRef>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3175" cap="flat">
              <a:solidFill>
                <a:srgbClr val="838383"/>
              </a:solidFill>
              <a:prstDash val="solid"/>
              <a:miter lim="400000"/>
            </a:ln>
          </a:left>
          <a:right>
            <a:ln w="3175" cap="flat">
              <a:solidFill>
                <a:srgbClr val="838383"/>
              </a:solidFill>
              <a:prstDash val="solid"/>
              <a:miter lim="400000"/>
            </a:ln>
          </a:right>
          <a:top>
            <a:ln w="3175" cap="flat">
              <a:solidFill>
                <a:srgbClr val="838383"/>
              </a:solidFill>
              <a:prstDash val="solid"/>
              <a:miter lim="400000"/>
            </a:ln>
          </a:top>
          <a:bottom>
            <a:ln w="3175" cap="flat">
              <a:solidFill>
                <a:srgbClr val="838383"/>
              </a:solidFill>
              <a:prstDash val="solid"/>
              <a:miter lim="400000"/>
            </a:ln>
          </a:bottom>
          <a:insideH>
            <a:ln w="3175" cap="flat">
              <a:solidFill>
                <a:srgbClr val="838383"/>
              </a:solidFill>
              <a:prstDash val="solid"/>
              <a:miter lim="400000"/>
            </a:ln>
          </a:insideH>
          <a:insideV>
            <a:ln w="3175"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808080"/>
              </a:solidFill>
              <a:prstDash val="solid"/>
              <a:miter lim="400000"/>
            </a:ln>
          </a:right>
          <a:top>
            <a:ln w="3175" cap="flat">
              <a:solidFill>
                <a:srgbClr val="808080"/>
              </a:solidFill>
              <a:prstDash val="solid"/>
              <a:miter lim="400000"/>
            </a:ln>
          </a:top>
          <a:bottom>
            <a:ln w="3175" cap="flat">
              <a:solidFill>
                <a:srgbClr val="808080"/>
              </a:solidFill>
              <a:prstDash val="solid"/>
              <a:miter lim="400000"/>
            </a:ln>
          </a:bottom>
          <a:insideH>
            <a:ln w="3175" cap="flat">
              <a:solidFill>
                <a:srgbClr val="808080"/>
              </a:solidFill>
              <a:prstDash val="solid"/>
              <a:miter lim="400000"/>
            </a:ln>
          </a:insideH>
          <a:insideV>
            <a:ln w="3175"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chemeClr val="accent3"/>
              </a:solidFill>
              <a:prstDash val="solid"/>
              <a:miter lim="400000"/>
            </a:ln>
          </a:top>
          <a:bottom>
            <a:ln w="3175" cap="flat">
              <a:solidFill>
                <a:srgbClr val="4D4D4D"/>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3175" cap="flat">
              <a:solidFill>
                <a:srgbClr val="4D4D4D"/>
              </a:solidFill>
              <a:prstDash val="solid"/>
              <a:miter lim="400000"/>
            </a:ln>
          </a:left>
          <a:right>
            <a:ln w="3175" cap="flat">
              <a:solidFill>
                <a:srgbClr val="4D4D4D"/>
              </a:solidFill>
              <a:prstDash val="solid"/>
              <a:miter lim="400000"/>
            </a:ln>
          </a:right>
          <a:top>
            <a:ln w="3175" cap="flat">
              <a:solidFill>
                <a:srgbClr val="4D4D4D"/>
              </a:solidFill>
              <a:prstDash val="solid"/>
              <a:miter lim="400000"/>
            </a:ln>
          </a:top>
          <a:bottom>
            <a:ln w="3175" cap="flat">
              <a:solidFill>
                <a:srgbClr val="4D4D4D"/>
              </a:solidFill>
              <a:prstDash val="solid"/>
              <a:miter lim="400000"/>
            </a:ln>
          </a:bottom>
          <a:insideH>
            <a:ln w="3175" cap="flat">
              <a:solidFill>
                <a:srgbClr val="4D4D4D"/>
              </a:solidFill>
              <a:prstDash val="solid"/>
              <a:miter lim="400000"/>
            </a:ln>
          </a:insideH>
          <a:insideV>
            <a:ln w="3175"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F8BA00"/>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3175" cap="flat">
              <a:solidFill>
                <a:srgbClr val="464646"/>
              </a:solidFill>
              <a:prstDash val="solid"/>
              <a:miter lim="400000"/>
            </a:ln>
          </a:left>
          <a:right>
            <a:ln w="3175" cap="flat">
              <a:solidFill>
                <a:srgbClr val="464646"/>
              </a:solidFill>
              <a:prstDash val="solid"/>
              <a:miter lim="400000"/>
            </a:ln>
          </a:right>
          <a:top>
            <a:ln w="3175" cap="flat">
              <a:solidFill>
                <a:srgbClr val="464646"/>
              </a:solidFill>
              <a:prstDash val="solid"/>
              <a:miter lim="400000"/>
            </a:ln>
          </a:top>
          <a:bottom>
            <a:ln w="3175" cap="flat">
              <a:solidFill>
                <a:srgbClr val="464646"/>
              </a:solidFill>
              <a:prstDash val="solid"/>
              <a:miter lim="400000"/>
            </a:ln>
          </a:bottom>
          <a:insideH>
            <a:ln w="3175" cap="flat">
              <a:solidFill>
                <a:srgbClr val="464646"/>
              </a:solidFill>
              <a:prstDash val="solid"/>
              <a:miter lim="400000"/>
            </a:ln>
          </a:insideH>
          <a:insideV>
            <a:ln w="3175"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3175" cap="flat">
              <a:solidFill>
                <a:srgbClr val="5E5E5E"/>
              </a:solidFill>
              <a:prstDash val="solid"/>
              <a:miter lim="400000"/>
            </a:ln>
          </a:left>
          <a:right>
            <a:ln w="3175" cap="flat">
              <a:solidFill>
                <a:srgbClr val="A6AAA9"/>
              </a:solidFill>
              <a:prstDash val="solid"/>
              <a:miter lim="400000"/>
            </a:ln>
          </a:right>
          <a:top>
            <a:ln w="3175" cap="flat">
              <a:solidFill>
                <a:srgbClr val="C3C3C3"/>
              </a:solidFill>
              <a:prstDash val="solid"/>
              <a:miter lim="400000"/>
            </a:ln>
          </a:top>
          <a:bottom>
            <a:ln w="3175" cap="flat">
              <a:solidFill>
                <a:srgbClr val="C3C3C3"/>
              </a:solidFill>
              <a:prstDash val="solid"/>
              <a:miter lim="400000"/>
            </a:ln>
          </a:bottom>
          <a:insideH>
            <a:ln w="3175" cap="flat">
              <a:solidFill>
                <a:srgbClr val="C3C3C3"/>
              </a:solidFill>
              <a:prstDash val="solid"/>
              <a:miter lim="400000"/>
            </a:ln>
          </a:insideH>
          <a:insideV>
            <a:ln w="3175"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3175" cap="flat">
              <a:solidFill>
                <a:srgbClr val="5E5E5E"/>
              </a:solidFill>
              <a:prstDash val="solid"/>
              <a:miter lim="400000"/>
            </a:ln>
          </a:left>
          <a:right>
            <a:ln w="3175" cap="flat">
              <a:solidFill>
                <a:srgbClr val="5E5E5E"/>
              </a:solidFill>
              <a:prstDash val="solid"/>
              <a:miter lim="400000"/>
            </a:ln>
          </a:right>
          <a:top>
            <a:ln w="3175" cap="flat">
              <a:solidFill>
                <a:srgbClr val="CB297B"/>
              </a:solidFill>
              <a:prstDash val="solid"/>
              <a:miter lim="400000"/>
            </a:ln>
          </a:top>
          <a:bottom>
            <a:ln w="3175" cap="flat">
              <a:solidFill>
                <a:srgbClr val="5E5E5E"/>
              </a:solidFill>
              <a:prstDash val="solid"/>
              <a:miter lim="400000"/>
            </a:ln>
          </a:bottom>
          <a:insideH>
            <a:ln w="3175" cap="flat">
              <a:solidFill>
                <a:srgbClr val="5E5E5E"/>
              </a:solidFill>
              <a:prstDash val="solid"/>
              <a:miter lim="400000"/>
            </a:ln>
          </a:insideH>
          <a:insideV>
            <a:ln w="3175"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rgbClr val="5E5E5E"/>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3175" cap="flat">
              <a:solidFill>
                <a:srgbClr val="6C6C6C"/>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firstCol>
    <a:la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6C6C6C"/>
              </a:solidFill>
              <a:prstDash val="solid"/>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lastRow>
    <a:firstRow>
      <a:tcTxStyle b="on" i="off">
        <a:fontRef idx="minor">
          <a:srgbClr val="000000"/>
        </a:fontRef>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6C6C6C"/>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66"/>
    <p:restoredTop sz="94710"/>
  </p:normalViewPr>
  <p:slideViewPr>
    <p:cSldViewPr snapToGrid="0" showGuides="1">
      <p:cViewPr varScale="1">
        <p:scale>
          <a:sx n="39" d="100"/>
          <a:sy n="39" d="100"/>
        </p:scale>
        <p:origin x="2212" y="92"/>
      </p:cViewPr>
      <p:guideLst>
        <p:guide orient="horz" pos="3368"/>
        <p:guide pos="23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10.xml.rels><?xml version="1.0" encoding="UTF-8" standalone="yes"?>
<Relationships xmlns="http://schemas.openxmlformats.org/package/2006/relationships"><Relationship Id="rId1" Type="http://schemas.openxmlformats.org/officeDocument/2006/relationships/package" Target="../embeddings/_____Microsoft_Excel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_____Microsoft_Excel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_____Microsoft_Excel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5.0000000000000001E-3"/>
          <c:y val="5.0000000000000001E-3"/>
          <c:w val="0.99"/>
          <c:h val="0.98750000000000004"/>
        </c:manualLayout>
      </c:layout>
      <c:doughnutChart>
        <c:varyColors val="0"/>
        <c:ser>
          <c:idx val="0"/>
          <c:order val="0"/>
          <c:tx>
            <c:strRef>
              <c:f>Sheet1!$A$2</c:f>
              <c:strCache>
                <c:ptCount val="1"/>
                <c:pt idx="0">
                  <c:v>Область 1</c:v>
                </c:pt>
              </c:strCache>
            </c:strRef>
          </c:tx>
          <c:spPr>
            <a:solidFill>
              <a:schemeClr val="accent1">
                <a:lumOff val="16847"/>
              </a:schemeClr>
            </a:solidFill>
            <a:ln w="12700" cap="flat">
              <a:noFill/>
              <a:miter lim="400000"/>
            </a:ln>
            <a:effectLst/>
          </c:spPr>
          <c:dPt>
            <c:idx val="0"/>
            <c:bubble3D val="0"/>
            <c:extLst>
              <c:ext xmlns:c16="http://schemas.microsoft.com/office/drawing/2014/chart" uri="{C3380CC4-5D6E-409C-BE32-E72D297353CC}">
                <c16:uniqueId val="{00000001-C9F7-6B47-8F6D-E479C526D190}"/>
              </c:ext>
            </c:extLst>
          </c:dPt>
          <c:dPt>
            <c:idx val="1"/>
            <c:bubble3D val="0"/>
            <c:spPr>
              <a:solidFill>
                <a:schemeClr val="accent1"/>
              </a:solidFill>
              <a:ln w="12700" cap="flat">
                <a:noFill/>
                <a:miter lim="400000"/>
              </a:ln>
              <a:effectLst/>
            </c:spPr>
            <c:extLst>
              <c:ext xmlns:c16="http://schemas.microsoft.com/office/drawing/2014/chart" uri="{C3380CC4-5D6E-409C-BE32-E72D297353CC}">
                <c16:uniqueId val="{00000003-C9F7-6B47-8F6D-E479C526D190}"/>
              </c:ext>
            </c:extLst>
          </c:dPt>
          <c:dPt>
            <c:idx val="2"/>
            <c:bubble3D val="0"/>
            <c:spPr>
              <a:solidFill>
                <a:schemeClr val="accent1">
                  <a:lumOff val="-13575"/>
                </a:schemeClr>
              </a:solidFill>
              <a:ln w="12700" cap="flat">
                <a:noFill/>
                <a:miter lim="400000"/>
              </a:ln>
              <a:effectLst/>
            </c:spPr>
            <c:extLst>
              <c:ext xmlns:c16="http://schemas.microsoft.com/office/drawing/2014/chart" uri="{C3380CC4-5D6E-409C-BE32-E72D297353CC}">
                <c16:uniqueId val="{00000005-C9F7-6B47-8F6D-E479C526D190}"/>
              </c:ext>
            </c:extLst>
          </c:dPt>
          <c:dPt>
            <c:idx val="3"/>
            <c:bubble3D val="0"/>
            <c:spPr>
              <a:solidFill>
                <a:schemeClr val="accent1">
                  <a:hueOff val="114395"/>
                  <a:lumOff val="-24975"/>
                </a:schemeClr>
              </a:solidFill>
              <a:ln w="12700" cap="flat">
                <a:noFill/>
                <a:miter lim="400000"/>
              </a:ln>
              <a:effectLst/>
            </c:spPr>
            <c:extLst>
              <c:ext xmlns:c16="http://schemas.microsoft.com/office/drawing/2014/chart" uri="{C3380CC4-5D6E-409C-BE32-E72D297353CC}">
                <c16:uniqueId val="{00000007-C9F7-6B47-8F6D-E479C526D190}"/>
              </c:ext>
            </c:extLst>
          </c:dPt>
          <c:cat>
            <c:strRef>
              <c:f>Sheet1!$B$1:$E$1</c:f>
              <c:strCache>
                <c:ptCount val="4"/>
                <c:pt idx="0">
                  <c:v>Апрель</c:v>
                </c:pt>
                <c:pt idx="1">
                  <c:v>Май</c:v>
                </c:pt>
                <c:pt idx="2">
                  <c:v>Июнь</c:v>
                </c:pt>
                <c:pt idx="3">
                  <c:v>Июль</c:v>
                </c:pt>
              </c:strCache>
            </c:strRef>
          </c:cat>
          <c:val>
            <c:numRef>
              <c:f>Sheet1!$B$2:$E$2</c:f>
              <c:numCache>
                <c:formatCode>General</c:formatCode>
                <c:ptCount val="4"/>
                <c:pt idx="0">
                  <c:v>13.2</c:v>
                </c:pt>
                <c:pt idx="1">
                  <c:v>6.6</c:v>
                </c:pt>
                <c:pt idx="2">
                  <c:v>38.6</c:v>
                </c:pt>
                <c:pt idx="3">
                  <c:v>41.6</c:v>
                </c:pt>
              </c:numCache>
            </c:numRef>
          </c:val>
          <c:extLst>
            <c:ext xmlns:c16="http://schemas.microsoft.com/office/drawing/2014/chart" uri="{C3380CC4-5D6E-409C-BE32-E72D297353CC}">
              <c16:uniqueId val="{00000008-C9F7-6B47-8F6D-E479C526D190}"/>
            </c:ext>
          </c:extLst>
        </c:ser>
        <c:dLbls>
          <c:showLegendKey val="0"/>
          <c:showVal val="0"/>
          <c:showCatName val="0"/>
          <c:showSerName val="0"/>
          <c:showPercent val="0"/>
          <c:showBubbleSize val="0"/>
          <c:showLeaderLines val="1"/>
        </c:dLbls>
        <c:firstSliceAng val="277"/>
        <c:holeSize val="35"/>
      </c:doughnut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5.0000000000000001E-3"/>
          <c:y val="5.0000000000000001E-3"/>
          <c:w val="0.99"/>
          <c:h val="0.98750000000000004"/>
        </c:manualLayout>
      </c:layout>
      <c:doughnutChart>
        <c:varyColors val="0"/>
        <c:ser>
          <c:idx val="0"/>
          <c:order val="0"/>
          <c:tx>
            <c:strRef>
              <c:f>Sheet1!$A$2</c:f>
              <c:strCache>
                <c:ptCount val="1"/>
                <c:pt idx="0">
                  <c:v>Область 1</c:v>
                </c:pt>
              </c:strCache>
            </c:strRef>
          </c:tx>
          <c:spPr>
            <a:solidFill>
              <a:schemeClr val="accent1">
                <a:lumOff val="16847"/>
              </a:schemeClr>
            </a:solidFill>
            <a:ln w="12700" cap="flat">
              <a:noFill/>
              <a:miter lim="400000"/>
            </a:ln>
            <a:effectLst/>
          </c:spPr>
          <c:dPt>
            <c:idx val="0"/>
            <c:bubble3D val="0"/>
            <c:extLst>
              <c:ext xmlns:c16="http://schemas.microsoft.com/office/drawing/2014/chart" uri="{C3380CC4-5D6E-409C-BE32-E72D297353CC}">
                <c16:uniqueId val="{00000001-3E4B-784B-908C-5100975A36A3}"/>
              </c:ext>
            </c:extLst>
          </c:dPt>
          <c:dPt>
            <c:idx val="1"/>
            <c:bubble3D val="0"/>
            <c:spPr>
              <a:solidFill>
                <a:schemeClr val="accent1"/>
              </a:solidFill>
              <a:ln w="12700" cap="flat">
                <a:noFill/>
                <a:miter lim="400000"/>
              </a:ln>
              <a:effectLst/>
            </c:spPr>
            <c:extLst>
              <c:ext xmlns:c16="http://schemas.microsoft.com/office/drawing/2014/chart" uri="{C3380CC4-5D6E-409C-BE32-E72D297353CC}">
                <c16:uniqueId val="{00000003-3E4B-784B-908C-5100975A36A3}"/>
              </c:ext>
            </c:extLst>
          </c:dPt>
          <c:dPt>
            <c:idx val="2"/>
            <c:bubble3D val="0"/>
            <c:spPr>
              <a:solidFill>
                <a:schemeClr val="accent1">
                  <a:lumOff val="-13575"/>
                </a:schemeClr>
              </a:solidFill>
              <a:ln w="12700" cap="flat">
                <a:noFill/>
                <a:miter lim="400000"/>
              </a:ln>
              <a:effectLst/>
            </c:spPr>
            <c:extLst>
              <c:ext xmlns:c16="http://schemas.microsoft.com/office/drawing/2014/chart" uri="{C3380CC4-5D6E-409C-BE32-E72D297353CC}">
                <c16:uniqueId val="{00000005-3E4B-784B-908C-5100975A36A3}"/>
              </c:ext>
            </c:extLst>
          </c:dPt>
          <c:cat>
            <c:strRef>
              <c:f>Sheet1!$B$1:$D$1</c:f>
              <c:strCache>
                <c:ptCount val="3"/>
                <c:pt idx="0">
                  <c:v>Апрель</c:v>
                </c:pt>
                <c:pt idx="1">
                  <c:v>Май</c:v>
                </c:pt>
                <c:pt idx="2">
                  <c:v>Июнь</c:v>
                </c:pt>
              </c:strCache>
            </c:strRef>
          </c:cat>
          <c:val>
            <c:numRef>
              <c:f>Sheet1!$B$2:$D$2</c:f>
              <c:numCache>
                <c:formatCode>General</c:formatCode>
                <c:ptCount val="3"/>
                <c:pt idx="0">
                  <c:v>13</c:v>
                </c:pt>
                <c:pt idx="1">
                  <c:v>37.799999999999997</c:v>
                </c:pt>
                <c:pt idx="2">
                  <c:v>49.3</c:v>
                </c:pt>
              </c:numCache>
            </c:numRef>
          </c:val>
          <c:extLst>
            <c:ext xmlns:c16="http://schemas.microsoft.com/office/drawing/2014/chart" uri="{C3380CC4-5D6E-409C-BE32-E72D297353CC}">
              <c16:uniqueId val="{00000006-3E4B-784B-908C-5100975A36A3}"/>
            </c:ext>
          </c:extLst>
        </c:ser>
        <c:dLbls>
          <c:showLegendKey val="0"/>
          <c:showVal val="0"/>
          <c:showCatName val="0"/>
          <c:showSerName val="0"/>
          <c:showPercent val="0"/>
          <c:showBubbleSize val="0"/>
          <c:showLeaderLines val="1"/>
        </c:dLbls>
        <c:firstSliceAng val="252"/>
        <c:holeSize val="35"/>
      </c:doughnut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3.9097699999999999E-2"/>
          <c:y val="7.3722200000000002E-2"/>
          <c:w val="0.95590200000000003"/>
          <c:h val="0.80861700000000003"/>
        </c:manualLayout>
      </c:layout>
      <c:barChart>
        <c:barDir val="col"/>
        <c:grouping val="clustered"/>
        <c:varyColors val="0"/>
        <c:ser>
          <c:idx val="0"/>
          <c:order val="0"/>
          <c:tx>
            <c:strRef>
              <c:f>Sheet1!$A$2</c:f>
              <c:strCache>
                <c:ptCount val="1"/>
                <c:pt idx="0">
                  <c:v>Область 1</c:v>
                </c:pt>
              </c:strCache>
            </c:strRef>
          </c:tx>
          <c:spPr>
            <a:solidFill>
              <a:srgbClr val="F2C34C"/>
            </a:solidFill>
            <a:ln w="12700" cap="flat">
              <a:noFill/>
              <a:miter lim="400000"/>
            </a:ln>
            <a:effectLst/>
          </c:spPr>
          <c:invertIfNegative val="0"/>
          <c:cat>
            <c:strRef>
              <c:f>Sheet1!$B$1:$D$1</c:f>
              <c:strCache>
                <c:ptCount val="3"/>
              </c:strCache>
            </c:strRef>
          </c:cat>
          <c:val>
            <c:numRef>
              <c:f>Sheet1!$B$2:$D$2</c:f>
              <c:numCache>
                <c:formatCode>General</c:formatCode>
                <c:ptCount val="3"/>
                <c:pt idx="0">
                  <c:v>620</c:v>
                </c:pt>
                <c:pt idx="1">
                  <c:v>273</c:v>
                </c:pt>
                <c:pt idx="2">
                  <c:v>117</c:v>
                </c:pt>
              </c:numCache>
            </c:numRef>
          </c:val>
          <c:extLst>
            <c:ext xmlns:c16="http://schemas.microsoft.com/office/drawing/2014/chart" uri="{C3380CC4-5D6E-409C-BE32-E72D297353CC}">
              <c16:uniqueId val="{00000000-1324-8243-85D5-1E551193C662}"/>
            </c:ext>
          </c:extLst>
        </c:ser>
        <c:ser>
          <c:idx val="1"/>
          <c:order val="1"/>
          <c:tx>
            <c:strRef>
              <c:f>Sheet1!$A$3</c:f>
              <c:strCache>
                <c:ptCount val="1"/>
                <c:pt idx="0">
                  <c:v>Новая 1</c:v>
                </c:pt>
              </c:strCache>
            </c:strRef>
          </c:tx>
          <c:spPr>
            <a:solidFill>
              <a:srgbClr val="00A0D6"/>
            </a:solidFill>
            <a:ln w="12700" cap="flat">
              <a:noFill/>
              <a:miter lim="400000"/>
            </a:ln>
            <a:effectLst/>
          </c:spPr>
          <c:invertIfNegative val="0"/>
          <c:cat>
            <c:strRef>
              <c:f>Sheet1!$B$1:$D$1</c:f>
              <c:strCache>
                <c:ptCount val="3"/>
              </c:strCache>
            </c:strRef>
          </c:cat>
          <c:val>
            <c:numRef>
              <c:f>Sheet1!$B$3:$D$3</c:f>
              <c:numCache>
                <c:formatCode>General</c:formatCode>
                <c:ptCount val="3"/>
                <c:pt idx="0">
                  <c:v>1895</c:v>
                </c:pt>
                <c:pt idx="1">
                  <c:v>1654</c:v>
                </c:pt>
                <c:pt idx="2">
                  <c:v>544</c:v>
                </c:pt>
              </c:numCache>
            </c:numRef>
          </c:val>
          <c:extLst>
            <c:ext xmlns:c16="http://schemas.microsoft.com/office/drawing/2014/chart" uri="{C3380CC4-5D6E-409C-BE32-E72D297353CC}">
              <c16:uniqueId val="{00000001-1324-8243-85D5-1E551193C662}"/>
            </c:ext>
          </c:extLst>
        </c:ser>
        <c:dLbls>
          <c:showLegendKey val="0"/>
          <c:showVal val="0"/>
          <c:showCatName val="0"/>
          <c:showSerName val="0"/>
          <c:showPercent val="0"/>
          <c:showBubbleSize val="0"/>
        </c:dLbls>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3175" cap="flat">
              <a:solidFill>
                <a:srgbClr val="B8B8B8"/>
              </a:solidFill>
              <a:prstDash val="solid"/>
              <a:miter lim="400000"/>
            </a:ln>
          </c:spPr>
        </c:majorGridlines>
        <c:numFmt formatCode="General" sourceLinked="0"/>
        <c:majorTickMark val="none"/>
        <c:minorTickMark val="none"/>
        <c:tickLblPos val="none"/>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250"/>
        <c:minorUnit val="1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5.27146E-2"/>
          <c:y val="7.9467200000000002E-2"/>
          <c:w val="0.94228500000000004"/>
          <c:h val="0.87260400000000005"/>
        </c:manualLayout>
      </c:layout>
      <c:barChart>
        <c:barDir val="bar"/>
        <c:grouping val="clustered"/>
        <c:varyColors val="0"/>
        <c:ser>
          <c:idx val="0"/>
          <c:order val="0"/>
          <c:tx>
            <c:strRef>
              <c:f>Sheet1!$A$2</c:f>
              <c:strCache>
                <c:ptCount val="1"/>
                <c:pt idx="0">
                  <c:v>Область 1</c:v>
                </c:pt>
              </c:strCache>
            </c:strRef>
          </c:tx>
          <c:spPr>
            <a:solidFill>
              <a:schemeClr val="accent1">
                <a:lumOff val="16847"/>
              </a:schemeClr>
            </a:solidFill>
            <a:ln w="12700" cap="flat">
              <a:noFill/>
              <a:miter lim="400000"/>
            </a:ln>
            <a:effectLst/>
          </c:spPr>
          <c:invertIfNegative val="0"/>
          <c:cat>
            <c:strRef>
              <c:f>Sheet1!$B$1:$G$1</c:f>
              <c:strCache>
                <c:ptCount val="6"/>
              </c:strCache>
            </c:strRef>
          </c:cat>
          <c:val>
            <c:numRef>
              <c:f>Sheet1!$B$2:$G$2</c:f>
              <c:numCache>
                <c:formatCode>General</c:formatCode>
                <c:ptCount val="6"/>
                <c:pt idx="0">
                  <c:v>1.6</c:v>
                </c:pt>
                <c:pt idx="1">
                  <c:v>32</c:v>
                </c:pt>
                <c:pt idx="2">
                  <c:v>31</c:v>
                </c:pt>
                <c:pt idx="3">
                  <c:v>36.5</c:v>
                </c:pt>
                <c:pt idx="4">
                  <c:v>42</c:v>
                </c:pt>
                <c:pt idx="5">
                  <c:v>59</c:v>
                </c:pt>
              </c:numCache>
            </c:numRef>
          </c:val>
          <c:extLst>
            <c:ext xmlns:c16="http://schemas.microsoft.com/office/drawing/2014/chart" uri="{C3380CC4-5D6E-409C-BE32-E72D297353CC}">
              <c16:uniqueId val="{00000000-5BA8-534E-917A-8ACC62EC8C67}"/>
            </c:ext>
          </c:extLst>
        </c:ser>
        <c:dLbls>
          <c:showLegendKey val="0"/>
          <c:showVal val="0"/>
          <c:showCatName val="0"/>
          <c:showSerName val="0"/>
          <c:showPercent val="0"/>
          <c:showBubbleSize val="0"/>
        </c:dLbls>
        <c:gapWidth val="40"/>
        <c:overlap val="-10"/>
        <c:axId val="2094734552"/>
        <c:axId val="2094734553"/>
      </c:barChart>
      <c:catAx>
        <c:axId val="2094734552"/>
        <c:scaling>
          <c:orientation val="maxMin"/>
        </c:scaling>
        <c:delete val="0"/>
        <c:axPos val="l"/>
        <c:numFmt formatCode="General" sourceLinked="0"/>
        <c:majorTickMark val="none"/>
        <c:minorTickMark val="none"/>
        <c:tickLblPos val="nextTo"/>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t"/>
        <c:majorGridlines>
          <c:spPr>
            <a:ln w="3175" cap="flat">
              <a:solidFill>
                <a:srgbClr val="B8B8B8"/>
              </a:solidFill>
              <a:prstDash val="solid"/>
              <a:miter lim="400000"/>
            </a:ln>
          </c:spPr>
        </c:majorGridlines>
        <c:numFmt formatCode="General" sourceLinked="0"/>
        <c:majorTickMark val="none"/>
        <c:minorTickMark val="none"/>
        <c:tickLblPos val="none"/>
        <c:spPr>
          <a:ln w="12700" cap="flat">
            <a:solidFill>
              <a:srgbClr val="000000"/>
            </a:solid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7.5"/>
        <c:minorUnit val="3.7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5.0000000000000001E-3"/>
          <c:y val="5.0000000000000001E-3"/>
          <c:w val="0.99"/>
          <c:h val="0.98750000000000004"/>
        </c:manualLayout>
      </c:layout>
      <c:doughnutChart>
        <c:varyColors val="0"/>
        <c:ser>
          <c:idx val="0"/>
          <c:order val="0"/>
          <c:tx>
            <c:strRef>
              <c:f>Sheet1!$A$2</c:f>
              <c:strCache>
                <c:ptCount val="1"/>
                <c:pt idx="0">
                  <c:v>Область 1</c:v>
                </c:pt>
              </c:strCache>
            </c:strRef>
          </c:tx>
          <c:spPr>
            <a:solidFill>
              <a:schemeClr val="accent1">
                <a:lumOff val="16847"/>
              </a:schemeClr>
            </a:solidFill>
            <a:ln w="12700" cap="flat">
              <a:noFill/>
              <a:miter lim="400000"/>
            </a:ln>
            <a:effectLst/>
          </c:spPr>
          <c:dPt>
            <c:idx val="0"/>
            <c:bubble3D val="0"/>
            <c:extLst>
              <c:ext xmlns:c16="http://schemas.microsoft.com/office/drawing/2014/chart" uri="{C3380CC4-5D6E-409C-BE32-E72D297353CC}">
                <c16:uniqueId val="{00000001-050D-3E47-BFC6-111C27509756}"/>
              </c:ext>
            </c:extLst>
          </c:dPt>
          <c:dPt>
            <c:idx val="1"/>
            <c:bubble3D val="0"/>
            <c:spPr>
              <a:solidFill>
                <a:schemeClr val="accent1"/>
              </a:solidFill>
              <a:ln w="12700" cap="flat">
                <a:noFill/>
                <a:miter lim="400000"/>
              </a:ln>
              <a:effectLst/>
            </c:spPr>
            <c:extLst>
              <c:ext xmlns:c16="http://schemas.microsoft.com/office/drawing/2014/chart" uri="{C3380CC4-5D6E-409C-BE32-E72D297353CC}">
                <c16:uniqueId val="{00000003-050D-3E47-BFC6-111C27509756}"/>
              </c:ext>
            </c:extLst>
          </c:dPt>
          <c:dPt>
            <c:idx val="2"/>
            <c:bubble3D val="0"/>
            <c:spPr>
              <a:solidFill>
                <a:schemeClr val="accent1">
                  <a:lumOff val="-13575"/>
                </a:schemeClr>
              </a:solidFill>
              <a:ln w="12700" cap="flat">
                <a:noFill/>
                <a:miter lim="400000"/>
              </a:ln>
              <a:effectLst/>
            </c:spPr>
            <c:extLst>
              <c:ext xmlns:c16="http://schemas.microsoft.com/office/drawing/2014/chart" uri="{C3380CC4-5D6E-409C-BE32-E72D297353CC}">
                <c16:uniqueId val="{00000005-050D-3E47-BFC6-111C27509756}"/>
              </c:ext>
            </c:extLst>
          </c:dPt>
          <c:cat>
            <c:strRef>
              <c:f>Sheet1!$B$1:$D$1</c:f>
              <c:strCache>
                <c:ptCount val="3"/>
                <c:pt idx="0">
                  <c:v>Апрель</c:v>
                </c:pt>
                <c:pt idx="1">
                  <c:v>Май</c:v>
                </c:pt>
                <c:pt idx="2">
                  <c:v>Июнь</c:v>
                </c:pt>
              </c:strCache>
            </c:strRef>
          </c:cat>
          <c:val>
            <c:numRef>
              <c:f>Sheet1!$B$2:$D$2</c:f>
              <c:numCache>
                <c:formatCode>General</c:formatCode>
                <c:ptCount val="3"/>
                <c:pt idx="0">
                  <c:v>93.4</c:v>
                </c:pt>
                <c:pt idx="1">
                  <c:v>5.8</c:v>
                </c:pt>
                <c:pt idx="2">
                  <c:v>0.8</c:v>
                </c:pt>
              </c:numCache>
            </c:numRef>
          </c:val>
          <c:extLst>
            <c:ext xmlns:c16="http://schemas.microsoft.com/office/drawing/2014/chart" uri="{C3380CC4-5D6E-409C-BE32-E72D297353CC}">
              <c16:uniqueId val="{00000006-050D-3E47-BFC6-111C27509756}"/>
            </c:ext>
          </c:extLst>
        </c:ser>
        <c:dLbls>
          <c:showLegendKey val="0"/>
          <c:showVal val="0"/>
          <c:showCatName val="0"/>
          <c:showSerName val="0"/>
          <c:showPercent val="0"/>
          <c:showBubbleSize val="0"/>
          <c:showLeaderLines val="1"/>
        </c:dLbls>
        <c:firstSliceAng val="56"/>
        <c:holeSize val="35"/>
      </c:doughnut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3.62315E-2"/>
          <c:y val="0.13949500000000001"/>
          <c:w val="0.95876899999999998"/>
          <c:h val="0.64902199999999999"/>
        </c:manualLayout>
      </c:layout>
      <c:barChart>
        <c:barDir val="col"/>
        <c:grouping val="clustered"/>
        <c:varyColors val="0"/>
        <c:ser>
          <c:idx val="0"/>
          <c:order val="0"/>
          <c:tx>
            <c:strRef>
              <c:f>Sheet1!$A$2</c:f>
              <c:strCache>
                <c:ptCount val="1"/>
                <c:pt idx="0">
                  <c:v>Область 1</c:v>
                </c:pt>
              </c:strCache>
            </c:strRef>
          </c:tx>
          <c:spPr>
            <a:solidFill>
              <a:srgbClr val="00A0D6"/>
            </a:solidFill>
            <a:ln w="12700" cap="flat">
              <a:noFill/>
              <a:miter lim="400000"/>
            </a:ln>
            <a:effectLst/>
          </c:spPr>
          <c:invertIfNegative val="0"/>
          <c:cat>
            <c:strRef>
              <c:f>Sheet1!$B$1:$G$1</c:f>
              <c:strCache>
                <c:ptCount val="6"/>
              </c:strCache>
            </c:strRef>
          </c:cat>
          <c:val>
            <c:numRef>
              <c:f>Sheet1!$B$2:$G$2</c:f>
              <c:numCache>
                <c:formatCode>General</c:formatCode>
                <c:ptCount val="6"/>
                <c:pt idx="0">
                  <c:v>0.5</c:v>
                </c:pt>
                <c:pt idx="1">
                  <c:v>2.5</c:v>
                </c:pt>
                <c:pt idx="2">
                  <c:v>26.6</c:v>
                </c:pt>
                <c:pt idx="3">
                  <c:v>37.9</c:v>
                </c:pt>
                <c:pt idx="4">
                  <c:v>26.3</c:v>
                </c:pt>
                <c:pt idx="5">
                  <c:v>6.2</c:v>
                </c:pt>
              </c:numCache>
            </c:numRef>
          </c:val>
          <c:extLst>
            <c:ext xmlns:c16="http://schemas.microsoft.com/office/drawing/2014/chart" uri="{C3380CC4-5D6E-409C-BE32-E72D297353CC}">
              <c16:uniqueId val="{00000000-428D-5D4C-9FC8-4545C13F29D1}"/>
            </c:ext>
          </c:extLst>
        </c:ser>
        <c:dLbls>
          <c:showLegendKey val="0"/>
          <c:showVal val="0"/>
          <c:showCatName val="0"/>
          <c:showSerName val="0"/>
          <c:showPercent val="0"/>
          <c:showBubbleSize val="0"/>
        </c:dLbls>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3175" cap="flat">
              <a:solidFill>
                <a:srgbClr val="B8B8B8"/>
              </a:solidFill>
              <a:prstDash val="solid"/>
              <a:miter lim="400000"/>
            </a:ln>
          </c:spPr>
        </c:majorGridlines>
        <c:numFmt formatCode="General" sourceLinked="0"/>
        <c:majorTickMark val="none"/>
        <c:minorTickMark val="none"/>
        <c:tickLblPos val="none"/>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5"/>
        <c:minorUnit val="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3.68198E-2"/>
          <c:y val="7.3722200000000002E-2"/>
          <c:w val="0.95818000000000003"/>
          <c:h val="0.80861700000000003"/>
        </c:manualLayout>
      </c:layout>
      <c:barChart>
        <c:barDir val="col"/>
        <c:grouping val="clustered"/>
        <c:varyColors val="0"/>
        <c:ser>
          <c:idx val="0"/>
          <c:order val="0"/>
          <c:tx>
            <c:strRef>
              <c:f>Sheet1!$A$2</c:f>
              <c:strCache>
                <c:ptCount val="1"/>
                <c:pt idx="0">
                  <c:v>Область 1</c:v>
                </c:pt>
              </c:strCache>
            </c:strRef>
          </c:tx>
          <c:spPr>
            <a:solidFill>
              <a:srgbClr val="F2C34C"/>
            </a:solidFill>
            <a:ln w="12700" cap="flat">
              <a:noFill/>
              <a:miter lim="400000"/>
            </a:ln>
            <a:effectLst/>
          </c:spPr>
          <c:invertIfNegative val="0"/>
          <c:cat>
            <c:strRef>
              <c:f>Sheet1!$B$1:$D$1</c:f>
              <c:strCache>
                <c:ptCount val="3"/>
              </c:strCache>
            </c:strRef>
          </c:cat>
          <c:val>
            <c:numRef>
              <c:f>Sheet1!$B$2:$D$2</c:f>
              <c:numCache>
                <c:formatCode>General</c:formatCode>
                <c:ptCount val="3"/>
                <c:pt idx="0">
                  <c:v>906</c:v>
                </c:pt>
                <c:pt idx="1">
                  <c:v>88</c:v>
                </c:pt>
                <c:pt idx="2">
                  <c:v>16</c:v>
                </c:pt>
              </c:numCache>
            </c:numRef>
          </c:val>
          <c:extLst>
            <c:ext xmlns:c16="http://schemas.microsoft.com/office/drawing/2014/chart" uri="{C3380CC4-5D6E-409C-BE32-E72D297353CC}">
              <c16:uniqueId val="{00000000-C8CD-F24B-A8B2-E956184C9182}"/>
            </c:ext>
          </c:extLst>
        </c:ser>
        <c:ser>
          <c:idx val="1"/>
          <c:order val="1"/>
          <c:tx>
            <c:strRef>
              <c:f>Sheet1!$A$3</c:f>
              <c:strCache>
                <c:ptCount val="1"/>
                <c:pt idx="0">
                  <c:v>Новая 1</c:v>
                </c:pt>
              </c:strCache>
            </c:strRef>
          </c:tx>
          <c:spPr>
            <a:solidFill>
              <a:srgbClr val="00A0D6"/>
            </a:solidFill>
            <a:ln w="12700" cap="flat">
              <a:noFill/>
              <a:miter lim="400000"/>
            </a:ln>
            <a:effectLst/>
          </c:spPr>
          <c:invertIfNegative val="0"/>
          <c:cat>
            <c:strRef>
              <c:f>Sheet1!$B$1:$D$1</c:f>
              <c:strCache>
                <c:ptCount val="3"/>
              </c:strCache>
            </c:strRef>
          </c:cat>
          <c:val>
            <c:numRef>
              <c:f>Sheet1!$B$3:$D$3</c:f>
              <c:numCache>
                <c:formatCode>General</c:formatCode>
                <c:ptCount val="3"/>
                <c:pt idx="0">
                  <c:v>3177</c:v>
                </c:pt>
                <c:pt idx="1">
                  <c:v>693</c:v>
                </c:pt>
                <c:pt idx="2">
                  <c:v>223</c:v>
                </c:pt>
              </c:numCache>
            </c:numRef>
          </c:val>
          <c:extLst>
            <c:ext xmlns:c16="http://schemas.microsoft.com/office/drawing/2014/chart" uri="{C3380CC4-5D6E-409C-BE32-E72D297353CC}">
              <c16:uniqueId val="{00000001-C8CD-F24B-A8B2-E956184C9182}"/>
            </c:ext>
          </c:extLst>
        </c:ser>
        <c:ser>
          <c:idx val="2"/>
          <c:order val="2"/>
          <c:tx>
            <c:strRef>
              <c:f>Sheet1!$A$4</c:f>
              <c:strCache>
                <c:ptCount val="1"/>
                <c:pt idx="0">
                  <c:v>Новая 2</c:v>
                </c:pt>
              </c:strCache>
            </c:strRef>
          </c:tx>
          <c:spPr>
            <a:solidFill>
              <a:schemeClr val="accent4">
                <a:hueOff val="-1247790"/>
                <a:lumOff val="-12326"/>
              </a:schemeClr>
            </a:solidFill>
            <a:ln w="12700" cap="flat">
              <a:noFill/>
              <a:miter lim="400000"/>
            </a:ln>
            <a:effectLst/>
          </c:spPr>
          <c:invertIfNegative val="0"/>
          <c:cat>
            <c:strRef>
              <c:f>Sheet1!$B$1:$D$1</c:f>
              <c:strCache>
                <c:ptCount val="3"/>
              </c:strCache>
            </c:strRef>
          </c:cat>
          <c:val>
            <c:numRef>
              <c:f>Sheet1!$B$4:$D$4</c:f>
              <c:numCache>
                <c:formatCode>General</c:formatCode>
                <c:ptCount val="3"/>
                <c:pt idx="0">
                  <c:v>4083</c:v>
                </c:pt>
                <c:pt idx="1">
                  <c:v>781</c:v>
                </c:pt>
                <c:pt idx="2">
                  <c:v>239</c:v>
                </c:pt>
              </c:numCache>
            </c:numRef>
          </c:val>
          <c:extLst>
            <c:ext xmlns:c16="http://schemas.microsoft.com/office/drawing/2014/chart" uri="{C3380CC4-5D6E-409C-BE32-E72D297353CC}">
              <c16:uniqueId val="{00000002-C8CD-F24B-A8B2-E956184C9182}"/>
            </c:ext>
          </c:extLst>
        </c:ser>
        <c:dLbls>
          <c:showLegendKey val="0"/>
          <c:showVal val="0"/>
          <c:showCatName val="0"/>
          <c:showSerName val="0"/>
          <c:showPercent val="0"/>
          <c:showBubbleSize val="0"/>
        </c:dLbls>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3175" cap="flat">
              <a:solidFill>
                <a:srgbClr val="B8B8B8"/>
              </a:solidFill>
              <a:prstDash val="solid"/>
              <a:miter lim="400000"/>
            </a:ln>
          </c:spPr>
        </c:majorGridlines>
        <c:numFmt formatCode="General" sourceLinked="0"/>
        <c:majorTickMark val="none"/>
        <c:minorTickMark val="none"/>
        <c:tickLblPos val="none"/>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625"/>
        <c:minorUnit val="31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3.7727400000000001E-2"/>
          <c:y val="0.13292899999999999"/>
          <c:w val="0.95727300000000004"/>
          <c:h val="0.66495599999999999"/>
        </c:manualLayout>
      </c:layout>
      <c:barChart>
        <c:barDir val="col"/>
        <c:grouping val="clustered"/>
        <c:varyColors val="0"/>
        <c:ser>
          <c:idx val="0"/>
          <c:order val="0"/>
          <c:tx>
            <c:strRef>
              <c:f>Sheet1!$A$2</c:f>
              <c:strCache>
                <c:ptCount val="1"/>
                <c:pt idx="0">
                  <c:v>Область 1</c:v>
                </c:pt>
              </c:strCache>
            </c:strRef>
          </c:tx>
          <c:spPr>
            <a:solidFill>
              <a:schemeClr val="accent4">
                <a:hueOff val="-476017"/>
                <a:lumOff val="-10042"/>
              </a:schemeClr>
            </a:solidFill>
            <a:ln w="12700" cap="flat">
              <a:noFill/>
              <a:miter lim="400000"/>
            </a:ln>
            <a:effectLst/>
          </c:spPr>
          <c:invertIfNegative val="0"/>
          <c:cat>
            <c:strRef>
              <c:f>Sheet1!$B$1:$G$1</c:f>
              <c:strCache>
                <c:ptCount val="6"/>
              </c:strCache>
            </c:strRef>
          </c:cat>
          <c:val>
            <c:numRef>
              <c:f>Sheet1!$B$2:$G$2</c:f>
              <c:numCache>
                <c:formatCode>General</c:formatCode>
                <c:ptCount val="6"/>
                <c:pt idx="0">
                  <c:v>0</c:v>
                </c:pt>
                <c:pt idx="1">
                  <c:v>40</c:v>
                </c:pt>
                <c:pt idx="2">
                  <c:v>25</c:v>
                </c:pt>
                <c:pt idx="3">
                  <c:v>108</c:v>
                </c:pt>
                <c:pt idx="4">
                  <c:v>190</c:v>
                </c:pt>
                <c:pt idx="5">
                  <c:v>647</c:v>
                </c:pt>
              </c:numCache>
            </c:numRef>
          </c:val>
          <c:extLst>
            <c:ext xmlns:c16="http://schemas.microsoft.com/office/drawing/2014/chart" uri="{C3380CC4-5D6E-409C-BE32-E72D297353CC}">
              <c16:uniqueId val="{00000000-1522-3F4E-920A-B2C1A4FE12E4}"/>
            </c:ext>
          </c:extLst>
        </c:ser>
        <c:ser>
          <c:idx val="1"/>
          <c:order val="1"/>
          <c:tx>
            <c:strRef>
              <c:f>Sheet1!$A$3</c:f>
              <c:strCache>
                <c:ptCount val="1"/>
                <c:pt idx="0">
                  <c:v>Новая 1</c:v>
                </c:pt>
              </c:strCache>
            </c:strRef>
          </c:tx>
          <c:spPr>
            <a:solidFill>
              <a:srgbClr val="00A0D6"/>
            </a:solidFill>
            <a:ln w="12700" cap="flat">
              <a:noFill/>
              <a:miter lim="400000"/>
            </a:ln>
            <a:effectLst/>
          </c:spPr>
          <c:invertIfNegative val="0"/>
          <c:cat>
            <c:strRef>
              <c:f>Sheet1!$B$1:$G$1</c:f>
              <c:strCache>
                <c:ptCount val="6"/>
              </c:strCache>
            </c:strRef>
          </c:cat>
          <c:val>
            <c:numRef>
              <c:f>Sheet1!$B$3:$G$3</c:f>
              <c:numCache>
                <c:formatCode>General</c:formatCode>
                <c:ptCount val="6"/>
                <c:pt idx="0">
                  <c:v>0</c:v>
                </c:pt>
                <c:pt idx="1">
                  <c:v>333</c:v>
                </c:pt>
                <c:pt idx="2">
                  <c:v>183</c:v>
                </c:pt>
                <c:pt idx="3">
                  <c:v>759</c:v>
                </c:pt>
                <c:pt idx="4">
                  <c:v>869</c:v>
                </c:pt>
                <c:pt idx="5">
                  <c:v>1949</c:v>
                </c:pt>
              </c:numCache>
            </c:numRef>
          </c:val>
          <c:extLst>
            <c:ext xmlns:c16="http://schemas.microsoft.com/office/drawing/2014/chart" uri="{C3380CC4-5D6E-409C-BE32-E72D297353CC}">
              <c16:uniqueId val="{00000001-1522-3F4E-920A-B2C1A4FE12E4}"/>
            </c:ext>
          </c:extLst>
        </c:ser>
        <c:dLbls>
          <c:showLegendKey val="0"/>
          <c:showVal val="0"/>
          <c:showCatName val="0"/>
          <c:showSerName val="0"/>
          <c:showPercent val="0"/>
          <c:showBubbleSize val="0"/>
        </c:dLbls>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3175" cap="flat">
              <a:solidFill>
                <a:srgbClr val="B8B8B8"/>
              </a:solidFill>
              <a:prstDash val="solid"/>
              <a:miter lim="400000"/>
            </a:ln>
          </c:spPr>
        </c:majorGridlines>
        <c:numFmt formatCode="General" sourceLinked="0"/>
        <c:majorTickMark val="none"/>
        <c:minorTickMark val="none"/>
        <c:tickLblPos val="none"/>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250"/>
        <c:minorUnit val="1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5.0000000000000001E-3"/>
          <c:y val="5.0000000000000001E-3"/>
          <c:w val="0.99"/>
          <c:h val="0.98750000000000004"/>
        </c:manualLayout>
      </c:layout>
      <c:doughnutChart>
        <c:varyColors val="0"/>
        <c:ser>
          <c:idx val="0"/>
          <c:order val="0"/>
          <c:tx>
            <c:strRef>
              <c:f>Sheet1!$A$2</c:f>
              <c:strCache>
                <c:ptCount val="1"/>
                <c:pt idx="0">
                  <c:v>Область 1</c:v>
                </c:pt>
              </c:strCache>
            </c:strRef>
          </c:tx>
          <c:spPr>
            <a:solidFill>
              <a:schemeClr val="accent1">
                <a:lumOff val="16847"/>
              </a:schemeClr>
            </a:solidFill>
            <a:ln w="12700" cap="flat">
              <a:noFill/>
              <a:miter lim="400000"/>
            </a:ln>
            <a:effectLst/>
          </c:spPr>
          <c:dPt>
            <c:idx val="0"/>
            <c:bubble3D val="0"/>
            <c:extLst>
              <c:ext xmlns:c16="http://schemas.microsoft.com/office/drawing/2014/chart" uri="{C3380CC4-5D6E-409C-BE32-E72D297353CC}">
                <c16:uniqueId val="{00000001-6B37-5046-8EE5-FEF5A306D221}"/>
              </c:ext>
            </c:extLst>
          </c:dPt>
          <c:dPt>
            <c:idx val="1"/>
            <c:bubble3D val="0"/>
            <c:spPr>
              <a:solidFill>
                <a:schemeClr val="accent1"/>
              </a:solidFill>
              <a:ln w="12700" cap="flat">
                <a:noFill/>
                <a:miter lim="400000"/>
              </a:ln>
              <a:effectLst/>
            </c:spPr>
            <c:extLst>
              <c:ext xmlns:c16="http://schemas.microsoft.com/office/drawing/2014/chart" uri="{C3380CC4-5D6E-409C-BE32-E72D297353CC}">
                <c16:uniqueId val="{00000003-6B37-5046-8EE5-FEF5A306D221}"/>
              </c:ext>
            </c:extLst>
          </c:dPt>
          <c:dPt>
            <c:idx val="2"/>
            <c:bubble3D val="0"/>
            <c:spPr>
              <a:solidFill>
                <a:schemeClr val="accent1">
                  <a:lumOff val="-13575"/>
                </a:schemeClr>
              </a:solidFill>
              <a:ln w="12700" cap="flat">
                <a:noFill/>
                <a:miter lim="400000"/>
              </a:ln>
              <a:effectLst/>
            </c:spPr>
            <c:extLst>
              <c:ext xmlns:c16="http://schemas.microsoft.com/office/drawing/2014/chart" uri="{C3380CC4-5D6E-409C-BE32-E72D297353CC}">
                <c16:uniqueId val="{00000005-6B37-5046-8EE5-FEF5A306D221}"/>
              </c:ext>
            </c:extLst>
          </c:dPt>
          <c:dPt>
            <c:idx val="3"/>
            <c:bubble3D val="0"/>
            <c:spPr>
              <a:solidFill>
                <a:schemeClr val="accent1">
                  <a:hueOff val="114395"/>
                  <a:lumOff val="-24975"/>
                </a:schemeClr>
              </a:solidFill>
              <a:ln w="12700" cap="flat">
                <a:noFill/>
                <a:miter lim="400000"/>
              </a:ln>
              <a:effectLst/>
            </c:spPr>
            <c:extLst>
              <c:ext xmlns:c16="http://schemas.microsoft.com/office/drawing/2014/chart" uri="{C3380CC4-5D6E-409C-BE32-E72D297353CC}">
                <c16:uniqueId val="{00000007-6B37-5046-8EE5-FEF5A306D221}"/>
              </c:ext>
            </c:extLst>
          </c:dPt>
          <c:cat>
            <c:strRef>
              <c:f>Sheet1!$B$1:$E$1</c:f>
              <c:strCache>
                <c:ptCount val="4"/>
                <c:pt idx="0">
                  <c:v>Апрель</c:v>
                </c:pt>
                <c:pt idx="1">
                  <c:v>Май</c:v>
                </c:pt>
                <c:pt idx="2">
                  <c:v>Июнь</c:v>
                </c:pt>
                <c:pt idx="3">
                  <c:v>Июль</c:v>
                </c:pt>
              </c:strCache>
            </c:strRef>
          </c:cat>
          <c:val>
            <c:numRef>
              <c:f>Sheet1!$B$2:$E$2</c:f>
              <c:numCache>
                <c:formatCode>General</c:formatCode>
                <c:ptCount val="4"/>
                <c:pt idx="0">
                  <c:v>5.4</c:v>
                </c:pt>
                <c:pt idx="1">
                  <c:v>20</c:v>
                </c:pt>
                <c:pt idx="2">
                  <c:v>32.9</c:v>
                </c:pt>
                <c:pt idx="3">
                  <c:v>41.7</c:v>
                </c:pt>
              </c:numCache>
            </c:numRef>
          </c:val>
          <c:extLst>
            <c:ext xmlns:c16="http://schemas.microsoft.com/office/drawing/2014/chart" uri="{C3380CC4-5D6E-409C-BE32-E72D297353CC}">
              <c16:uniqueId val="{00000008-6B37-5046-8EE5-FEF5A306D221}"/>
            </c:ext>
          </c:extLst>
        </c:ser>
        <c:dLbls>
          <c:showLegendKey val="0"/>
          <c:showVal val="0"/>
          <c:showCatName val="0"/>
          <c:showSerName val="0"/>
          <c:showPercent val="0"/>
          <c:showBubbleSize val="0"/>
          <c:showLeaderLines val="1"/>
        </c:dLbls>
        <c:firstSliceAng val="277"/>
        <c:holeSize val="35"/>
      </c:doughnut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3.9097699999999999E-2"/>
          <c:y val="7.3722200000000002E-2"/>
          <c:w val="0.95590200000000003"/>
          <c:h val="0.80861700000000003"/>
        </c:manualLayout>
      </c:layout>
      <c:barChart>
        <c:barDir val="col"/>
        <c:grouping val="clustered"/>
        <c:varyColors val="0"/>
        <c:ser>
          <c:idx val="0"/>
          <c:order val="0"/>
          <c:tx>
            <c:strRef>
              <c:f>Sheet1!$A$2</c:f>
              <c:strCache>
                <c:ptCount val="1"/>
                <c:pt idx="0">
                  <c:v>Область 1</c:v>
                </c:pt>
              </c:strCache>
            </c:strRef>
          </c:tx>
          <c:spPr>
            <a:solidFill>
              <a:srgbClr val="F2C34C"/>
            </a:solidFill>
            <a:ln w="12700" cap="flat">
              <a:noFill/>
              <a:miter lim="400000"/>
            </a:ln>
            <a:effectLst/>
          </c:spPr>
          <c:invertIfNegative val="0"/>
          <c:cat>
            <c:strRef>
              <c:f>Sheet1!$B$1:$E$1</c:f>
              <c:strCache>
                <c:ptCount val="4"/>
              </c:strCache>
            </c:strRef>
          </c:cat>
          <c:val>
            <c:numRef>
              <c:f>Sheet1!$B$2:$E$2</c:f>
              <c:numCache>
                <c:formatCode>General</c:formatCode>
                <c:ptCount val="4"/>
                <c:pt idx="0">
                  <c:v>375</c:v>
                </c:pt>
                <c:pt idx="1">
                  <c:v>410</c:v>
                </c:pt>
                <c:pt idx="2">
                  <c:v>208</c:v>
                </c:pt>
                <c:pt idx="3">
                  <c:v>17</c:v>
                </c:pt>
              </c:numCache>
            </c:numRef>
          </c:val>
          <c:extLst>
            <c:ext xmlns:c16="http://schemas.microsoft.com/office/drawing/2014/chart" uri="{C3380CC4-5D6E-409C-BE32-E72D297353CC}">
              <c16:uniqueId val="{00000000-736F-E743-AE05-8B8E48036F74}"/>
            </c:ext>
          </c:extLst>
        </c:ser>
        <c:ser>
          <c:idx val="1"/>
          <c:order val="1"/>
          <c:tx>
            <c:strRef>
              <c:f>Sheet1!$A$3</c:f>
              <c:strCache>
                <c:ptCount val="1"/>
                <c:pt idx="0">
                  <c:v>Новая 1</c:v>
                </c:pt>
              </c:strCache>
            </c:strRef>
          </c:tx>
          <c:spPr>
            <a:solidFill>
              <a:srgbClr val="00A0D6"/>
            </a:solidFill>
            <a:ln w="12700" cap="flat">
              <a:noFill/>
              <a:miter lim="400000"/>
            </a:ln>
            <a:effectLst/>
          </c:spPr>
          <c:invertIfNegative val="0"/>
          <c:cat>
            <c:strRef>
              <c:f>Sheet1!$B$1:$E$1</c:f>
              <c:strCache>
                <c:ptCount val="4"/>
              </c:strCache>
            </c:strRef>
          </c:cat>
          <c:val>
            <c:numRef>
              <c:f>Sheet1!$B$3:$E$3</c:f>
              <c:numCache>
                <c:formatCode>General</c:formatCode>
                <c:ptCount val="4"/>
                <c:pt idx="0">
                  <c:v>1306</c:v>
                </c:pt>
                <c:pt idx="1">
                  <c:v>1720</c:v>
                </c:pt>
                <c:pt idx="2">
                  <c:v>811</c:v>
                </c:pt>
                <c:pt idx="3">
                  <c:v>257</c:v>
                </c:pt>
              </c:numCache>
            </c:numRef>
          </c:val>
          <c:extLst>
            <c:ext xmlns:c16="http://schemas.microsoft.com/office/drawing/2014/chart" uri="{C3380CC4-5D6E-409C-BE32-E72D297353CC}">
              <c16:uniqueId val="{00000001-736F-E743-AE05-8B8E48036F74}"/>
            </c:ext>
          </c:extLst>
        </c:ser>
        <c:dLbls>
          <c:showLegendKey val="0"/>
          <c:showVal val="0"/>
          <c:showCatName val="0"/>
          <c:showSerName val="0"/>
          <c:showPercent val="0"/>
          <c:showBubbleSize val="0"/>
        </c:dLbls>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3175" cap="flat">
              <a:solidFill>
                <a:srgbClr val="B8B8B8"/>
              </a:solidFill>
              <a:prstDash val="solid"/>
              <a:miter lim="400000"/>
            </a:ln>
          </c:spPr>
        </c:majorGridlines>
        <c:numFmt formatCode="General" sourceLinked="0"/>
        <c:majorTickMark val="none"/>
        <c:minorTickMark val="none"/>
        <c:tickLblPos val="none"/>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225"/>
        <c:minorUnit val="11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3.9097699999999999E-2"/>
          <c:y val="7.1404700000000002E-2"/>
          <c:w val="0.95590200000000003"/>
          <c:h val="0.81424099999999999"/>
        </c:manualLayout>
      </c:layout>
      <c:barChart>
        <c:barDir val="col"/>
        <c:grouping val="clustered"/>
        <c:varyColors val="0"/>
        <c:ser>
          <c:idx val="0"/>
          <c:order val="0"/>
          <c:tx>
            <c:strRef>
              <c:f>Sheet1!$A$2</c:f>
              <c:strCache>
                <c:ptCount val="1"/>
                <c:pt idx="0">
                  <c:v>Область 1</c:v>
                </c:pt>
              </c:strCache>
            </c:strRef>
          </c:tx>
          <c:spPr>
            <a:solidFill>
              <a:srgbClr val="F2C34C"/>
            </a:solidFill>
            <a:ln w="12700" cap="flat">
              <a:noFill/>
              <a:miter lim="400000"/>
            </a:ln>
            <a:effectLst/>
          </c:spPr>
          <c:invertIfNegative val="0"/>
          <c:cat>
            <c:strRef>
              <c:f>Sheet1!$B$1:$F$1</c:f>
              <c:strCache>
                <c:ptCount val="5"/>
              </c:strCache>
            </c:strRef>
          </c:cat>
          <c:val>
            <c:numRef>
              <c:f>Sheet1!$B$2:$F$2</c:f>
              <c:numCache>
                <c:formatCode>General</c:formatCode>
                <c:ptCount val="5"/>
                <c:pt idx="0">
                  <c:v>219</c:v>
                </c:pt>
                <c:pt idx="1">
                  <c:v>283</c:v>
                </c:pt>
                <c:pt idx="2">
                  <c:v>1194</c:v>
                </c:pt>
                <c:pt idx="3">
                  <c:v>1413</c:v>
                </c:pt>
                <c:pt idx="4">
                  <c:v>984</c:v>
                </c:pt>
              </c:numCache>
            </c:numRef>
          </c:val>
          <c:extLst>
            <c:ext xmlns:c16="http://schemas.microsoft.com/office/drawing/2014/chart" uri="{C3380CC4-5D6E-409C-BE32-E72D297353CC}">
              <c16:uniqueId val="{00000000-EAC4-4C4A-B78F-52BB6CF6D09A}"/>
            </c:ext>
          </c:extLst>
        </c:ser>
        <c:ser>
          <c:idx val="1"/>
          <c:order val="1"/>
          <c:tx>
            <c:strRef>
              <c:f>Sheet1!$A$3</c:f>
              <c:strCache>
                <c:ptCount val="1"/>
                <c:pt idx="0">
                  <c:v>Новая 1</c:v>
                </c:pt>
              </c:strCache>
            </c:strRef>
          </c:tx>
          <c:spPr>
            <a:solidFill>
              <a:srgbClr val="00A0D6"/>
            </a:solidFill>
            <a:ln w="12700" cap="flat">
              <a:noFill/>
              <a:miter lim="400000"/>
            </a:ln>
            <a:effectLst/>
          </c:spPr>
          <c:invertIfNegative val="0"/>
          <c:cat>
            <c:strRef>
              <c:f>Sheet1!$B$1:$F$1</c:f>
              <c:strCache>
                <c:ptCount val="5"/>
              </c:strCache>
            </c:strRef>
          </c:cat>
          <c:val>
            <c:numRef>
              <c:f>Sheet1!$B$3:$F$3</c:f>
              <c:numCache>
                <c:formatCode>General</c:formatCode>
                <c:ptCount val="5"/>
                <c:pt idx="0">
                  <c:v>48</c:v>
                </c:pt>
                <c:pt idx="1">
                  <c:v>75</c:v>
                </c:pt>
                <c:pt idx="2">
                  <c:v>239</c:v>
                </c:pt>
                <c:pt idx="3">
                  <c:v>376</c:v>
                </c:pt>
                <c:pt idx="4">
                  <c:v>273</c:v>
                </c:pt>
              </c:numCache>
            </c:numRef>
          </c:val>
          <c:extLst>
            <c:ext xmlns:c16="http://schemas.microsoft.com/office/drawing/2014/chart" uri="{C3380CC4-5D6E-409C-BE32-E72D297353CC}">
              <c16:uniqueId val="{00000001-EAC4-4C4A-B78F-52BB6CF6D09A}"/>
            </c:ext>
          </c:extLst>
        </c:ser>
        <c:dLbls>
          <c:showLegendKey val="0"/>
          <c:showVal val="0"/>
          <c:showCatName val="0"/>
          <c:showSerName val="0"/>
          <c:showPercent val="0"/>
          <c:showBubbleSize val="0"/>
        </c:dLbls>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3175" cap="flat">
              <a:solidFill>
                <a:srgbClr val="B8B8B8"/>
              </a:solidFill>
              <a:prstDash val="solid"/>
              <a:miter lim="400000"/>
            </a:ln>
          </c:spPr>
        </c:majorGridlines>
        <c:numFmt formatCode="General" sourceLinked="0"/>
        <c:majorTickMark val="none"/>
        <c:minorTickMark val="none"/>
        <c:tickLblPos val="none"/>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200"/>
        <c:minorUnit val="100"/>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autoTitleDeleted val="1"/>
    <c:plotArea>
      <c:layout>
        <c:manualLayout>
          <c:layoutTarget val="inner"/>
          <c:xMode val="edge"/>
          <c:yMode val="edge"/>
          <c:x val="3.9097699999999999E-2"/>
          <c:y val="9.7163299999999994E-2"/>
          <c:w val="0.95590200000000003"/>
          <c:h val="0.75173900000000005"/>
        </c:manualLayout>
      </c:layout>
      <c:barChart>
        <c:barDir val="col"/>
        <c:grouping val="clustered"/>
        <c:varyColors val="0"/>
        <c:ser>
          <c:idx val="0"/>
          <c:order val="0"/>
          <c:tx>
            <c:strRef>
              <c:f>Sheet1!$A$2</c:f>
              <c:strCache>
                <c:ptCount val="1"/>
                <c:pt idx="0">
                  <c:v>1</c:v>
                </c:pt>
              </c:strCache>
            </c:strRef>
          </c:tx>
          <c:spPr>
            <a:solidFill>
              <a:srgbClr val="F2C34C"/>
            </a:solidFill>
            <a:ln w="12700" cap="flat">
              <a:noFill/>
              <a:miter lim="400000"/>
            </a:ln>
            <a:effectLst/>
          </c:spPr>
          <c:invertIfNegative val="0"/>
          <c:cat>
            <c:strRef>
              <c:f>Sheet1!$B$1:$F$1</c:f>
              <c:strCache>
                <c:ptCount val="5"/>
              </c:strCache>
            </c:strRef>
          </c:cat>
          <c:val>
            <c:numRef>
              <c:f>Sheet1!$B$2:$F$2</c:f>
              <c:numCache>
                <c:formatCode>General</c:formatCode>
                <c:ptCount val="5"/>
                <c:pt idx="0">
                  <c:v>620</c:v>
                </c:pt>
                <c:pt idx="1">
                  <c:v>390</c:v>
                </c:pt>
                <c:pt idx="2">
                  <c:v>1000</c:v>
                </c:pt>
                <c:pt idx="3">
                  <c:v>580</c:v>
                </c:pt>
                <c:pt idx="4">
                  <c:v>800</c:v>
                </c:pt>
              </c:numCache>
            </c:numRef>
          </c:val>
          <c:extLst>
            <c:ext xmlns:c16="http://schemas.microsoft.com/office/drawing/2014/chart" uri="{C3380CC4-5D6E-409C-BE32-E72D297353CC}">
              <c16:uniqueId val="{00000000-09E2-3B4C-87DD-28BA9F7A4715}"/>
            </c:ext>
          </c:extLst>
        </c:ser>
        <c:ser>
          <c:idx val="1"/>
          <c:order val="1"/>
          <c:tx>
            <c:strRef>
              <c:f>Sheet1!$A$3</c:f>
              <c:strCache>
                <c:ptCount val="1"/>
                <c:pt idx="0">
                  <c:v>2</c:v>
                </c:pt>
              </c:strCache>
            </c:strRef>
          </c:tx>
          <c:spPr>
            <a:solidFill>
              <a:srgbClr val="00A0D6"/>
            </a:solidFill>
            <a:ln w="12700" cap="flat">
              <a:noFill/>
              <a:miter lim="400000"/>
            </a:ln>
            <a:effectLst/>
          </c:spPr>
          <c:invertIfNegative val="0"/>
          <c:cat>
            <c:strRef>
              <c:f>Sheet1!$B$1:$F$1</c:f>
              <c:strCache>
                <c:ptCount val="5"/>
              </c:strCache>
            </c:strRef>
          </c:cat>
          <c:val>
            <c:numRef>
              <c:f>Sheet1!$B$3:$F$3</c:f>
              <c:numCache>
                <c:formatCode>General</c:formatCode>
                <c:ptCount val="5"/>
                <c:pt idx="0">
                  <c:v>790</c:v>
                </c:pt>
                <c:pt idx="1">
                  <c:v>820</c:v>
                </c:pt>
                <c:pt idx="2">
                  <c:v>990</c:v>
                </c:pt>
                <c:pt idx="3">
                  <c:v>700</c:v>
                </c:pt>
                <c:pt idx="4">
                  <c:v>980</c:v>
                </c:pt>
              </c:numCache>
            </c:numRef>
          </c:val>
          <c:extLst>
            <c:ext xmlns:c16="http://schemas.microsoft.com/office/drawing/2014/chart" uri="{C3380CC4-5D6E-409C-BE32-E72D297353CC}">
              <c16:uniqueId val="{00000001-09E2-3B4C-87DD-28BA9F7A4715}"/>
            </c:ext>
          </c:extLst>
        </c:ser>
        <c:ser>
          <c:idx val="2"/>
          <c:order val="2"/>
          <c:tx>
            <c:strRef>
              <c:f>Sheet1!$A$4</c:f>
              <c:strCache>
                <c:ptCount val="1"/>
                <c:pt idx="0">
                  <c:v>3</c:v>
                </c:pt>
              </c:strCache>
            </c:strRef>
          </c:tx>
          <c:spPr>
            <a:solidFill>
              <a:schemeClr val="accent4">
                <a:hueOff val="-1247790"/>
                <a:lumOff val="-12326"/>
              </a:schemeClr>
            </a:solidFill>
            <a:ln w="12700" cap="flat">
              <a:noFill/>
              <a:miter lim="400000"/>
            </a:ln>
            <a:effectLst/>
          </c:spPr>
          <c:invertIfNegative val="0"/>
          <c:cat>
            <c:strRef>
              <c:f>Sheet1!$B$1:$F$1</c:f>
              <c:strCache>
                <c:ptCount val="5"/>
              </c:strCache>
            </c:strRef>
          </c:cat>
          <c:val>
            <c:numRef>
              <c:f>Sheet1!$B$4:$F$4</c:f>
              <c:numCache>
                <c:formatCode>General</c:formatCode>
                <c:ptCount val="5"/>
                <c:pt idx="0">
                  <c:v>1400</c:v>
                </c:pt>
                <c:pt idx="1">
                  <c:v>1390</c:v>
                </c:pt>
                <c:pt idx="2">
                  <c:v>1490</c:v>
                </c:pt>
                <c:pt idx="3">
                  <c:v>1180</c:v>
                </c:pt>
                <c:pt idx="4">
                  <c:v>1400</c:v>
                </c:pt>
              </c:numCache>
            </c:numRef>
          </c:val>
          <c:extLst>
            <c:ext xmlns:c16="http://schemas.microsoft.com/office/drawing/2014/chart" uri="{C3380CC4-5D6E-409C-BE32-E72D297353CC}">
              <c16:uniqueId val="{00000002-09E2-3B4C-87DD-28BA9F7A4715}"/>
            </c:ext>
          </c:extLst>
        </c:ser>
        <c:ser>
          <c:idx val="3"/>
          <c:order val="3"/>
          <c:tx>
            <c:strRef>
              <c:f>Sheet1!$A$5</c:f>
              <c:strCache>
                <c:ptCount val="1"/>
                <c:pt idx="0">
                  <c:v>4</c:v>
                </c:pt>
              </c:strCache>
            </c:strRef>
          </c:tx>
          <c:spPr>
            <a:solidFill>
              <a:schemeClr val="accent1">
                <a:hueOff val="114395"/>
                <a:lumOff val="-24975"/>
              </a:schemeClr>
            </a:solidFill>
            <a:ln w="12700" cap="flat">
              <a:noFill/>
              <a:miter lim="400000"/>
            </a:ln>
            <a:effectLst/>
          </c:spPr>
          <c:invertIfNegative val="0"/>
          <c:cat>
            <c:strRef>
              <c:f>Sheet1!$B$1:$F$1</c:f>
              <c:strCache>
                <c:ptCount val="5"/>
              </c:strCache>
            </c:strRef>
          </c:cat>
          <c:val>
            <c:numRef>
              <c:f>Sheet1!$B$5:$F$5</c:f>
              <c:numCache>
                <c:formatCode>General</c:formatCode>
                <c:ptCount val="5"/>
                <c:pt idx="0">
                  <c:v>1300</c:v>
                </c:pt>
                <c:pt idx="1">
                  <c:v>1420</c:v>
                </c:pt>
                <c:pt idx="2">
                  <c:v>1100</c:v>
                </c:pt>
                <c:pt idx="3">
                  <c:v>1280</c:v>
                </c:pt>
                <c:pt idx="4">
                  <c:v>1190</c:v>
                </c:pt>
              </c:numCache>
            </c:numRef>
          </c:val>
          <c:extLst>
            <c:ext xmlns:c16="http://schemas.microsoft.com/office/drawing/2014/chart" uri="{C3380CC4-5D6E-409C-BE32-E72D297353CC}">
              <c16:uniqueId val="{00000003-09E2-3B4C-87DD-28BA9F7A4715}"/>
            </c:ext>
          </c:extLst>
        </c:ser>
        <c:ser>
          <c:idx val="4"/>
          <c:order val="4"/>
          <c:tx>
            <c:strRef>
              <c:f>Sheet1!$A$6</c:f>
              <c:strCache>
                <c:ptCount val="1"/>
                <c:pt idx="0">
                  <c:v>5</c:v>
                </c:pt>
              </c:strCache>
            </c:strRef>
          </c:tx>
          <c:spPr>
            <a:solidFill>
              <a:schemeClr val="accent2">
                <a:hueOff val="-202083"/>
                <a:satOff val="17755"/>
                <a:lumOff val="-16089"/>
              </a:schemeClr>
            </a:solidFill>
            <a:ln w="12700" cap="flat">
              <a:noFill/>
              <a:miter lim="400000"/>
            </a:ln>
            <a:effectLst/>
          </c:spPr>
          <c:invertIfNegative val="0"/>
          <c:cat>
            <c:strRef>
              <c:f>Sheet1!$B$1:$F$1</c:f>
              <c:strCache>
                <c:ptCount val="5"/>
              </c:strCache>
            </c:strRef>
          </c:cat>
          <c:val>
            <c:numRef>
              <c:f>Sheet1!$B$6:$F$6</c:f>
              <c:numCache>
                <c:formatCode>General</c:formatCode>
                <c:ptCount val="5"/>
                <c:pt idx="0">
                  <c:v>990</c:v>
                </c:pt>
                <c:pt idx="1">
                  <c:v>1123</c:v>
                </c:pt>
                <c:pt idx="2">
                  <c:v>593</c:v>
                </c:pt>
                <c:pt idx="3">
                  <c:v>1391</c:v>
                </c:pt>
                <c:pt idx="4">
                  <c:v>724</c:v>
                </c:pt>
              </c:numCache>
            </c:numRef>
          </c:val>
          <c:extLst>
            <c:ext xmlns:c16="http://schemas.microsoft.com/office/drawing/2014/chart" uri="{C3380CC4-5D6E-409C-BE32-E72D297353CC}">
              <c16:uniqueId val="{00000004-09E2-3B4C-87DD-28BA9F7A4715}"/>
            </c:ext>
          </c:extLst>
        </c:ser>
        <c:dLbls>
          <c:showLegendKey val="0"/>
          <c:showVal val="0"/>
          <c:showCatName val="0"/>
          <c:showSerName val="0"/>
          <c:showPercent val="0"/>
          <c:showBubbleSize val="0"/>
        </c:dLbls>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3"/>
        <c:crosses val="autoZero"/>
        <c:auto val="1"/>
        <c:lblAlgn val="ctr"/>
        <c:lblOffset val="100"/>
        <c:noMultiLvlLbl val="1"/>
      </c:catAx>
      <c:valAx>
        <c:axId val="2094734553"/>
        <c:scaling>
          <c:orientation val="minMax"/>
        </c:scaling>
        <c:delete val="0"/>
        <c:axPos val="l"/>
        <c:majorGridlines>
          <c:spPr>
            <a:ln w="3175" cap="flat">
              <a:solidFill>
                <a:srgbClr val="B8B8B8"/>
              </a:solidFill>
              <a:prstDash val="solid"/>
              <a:miter lim="400000"/>
            </a:ln>
          </c:spPr>
        </c:majorGridlines>
        <c:numFmt formatCode="General" sourceLinked="0"/>
        <c:majorTickMark val="none"/>
        <c:minorTickMark val="none"/>
        <c:tickLblPos val="none"/>
        <c:spPr>
          <a:ln w="12700" cap="flat">
            <a:noFill/>
            <a:prstDash val="solid"/>
            <a:miter lim="400000"/>
          </a:ln>
        </c:spPr>
        <c:txPr>
          <a:bodyPr rot="0"/>
          <a:lstStyle/>
          <a:p>
            <a:pPr>
              <a:defRPr sz="2600" b="0" i="0" u="none" strike="noStrike">
                <a:solidFill>
                  <a:srgbClr val="000000"/>
                </a:solidFill>
                <a:latin typeface="Aktifo-A-Book"/>
              </a:defRPr>
            </a:pPr>
            <a:endParaRPr lang="en-US"/>
          </a:p>
        </c:txPr>
        <c:crossAx val="2094734552"/>
        <c:crosses val="autoZero"/>
        <c:crossBetween val="between"/>
        <c:majorUnit val="200"/>
        <c:minorUnit val="100"/>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217738" y="685800"/>
            <a:ext cx="2422525" cy="3429000"/>
          </a:xfrm>
        </p:spPr>
      </p:sp>
      <p:sp>
        <p:nvSpPr>
          <p:cNvPr id="3" name="Заметки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0746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p:spTree>
      <p:nvGrpSpPr>
        <p:cNvPr id="1" name=""/>
        <p:cNvGrpSpPr/>
        <p:nvPr/>
      </p:nvGrpSpPr>
      <p:grpSpPr>
        <a:xfrm>
          <a:off x="0" y="0"/>
          <a:ext cx="0" cy="0"/>
          <a:chOff x="0" y="0"/>
          <a:chExt cx="0" cy="0"/>
        </a:xfrm>
      </p:grpSpPr>
      <p:sp>
        <p:nvSpPr>
          <p:cNvPr id="11" name="Автор и дата"/>
          <p:cNvSpPr txBox="1">
            <a:spLocks noGrp="1"/>
          </p:cNvSpPr>
          <p:nvPr>
            <p:ph type="body" sz="quarter" idx="21" hasCustomPrompt="1"/>
          </p:nvPr>
        </p:nvSpPr>
        <p:spPr>
          <a:xfrm>
            <a:off x="372290" y="6896756"/>
            <a:ext cx="6808723" cy="197398"/>
          </a:xfrm>
          <a:prstGeom prst="rect">
            <a:avLst/>
          </a:prstGeom>
        </p:spPr>
        <p:txBody>
          <a:bodyPr lIns="14168" tIns="14168" rIns="14168" bIns="14168"/>
          <a:lstStyle>
            <a:lvl1pPr defTabSz="270305">
              <a:defRPr sz="1175"/>
            </a:lvl1pPr>
          </a:lstStyle>
          <a:p>
            <a:r>
              <a:t>Автор и дата</a:t>
            </a:r>
          </a:p>
        </p:txBody>
      </p:sp>
      <p:sp>
        <p:nvSpPr>
          <p:cNvPr id="12" name="Заголовок презентации"/>
          <p:cNvSpPr txBox="1">
            <a:spLocks noGrp="1"/>
          </p:cNvSpPr>
          <p:nvPr>
            <p:ph type="title" hasCustomPrompt="1"/>
          </p:nvPr>
        </p:nvSpPr>
        <p:spPr>
          <a:prstGeom prst="rect">
            <a:avLst/>
          </a:prstGeom>
        </p:spPr>
        <p:txBody>
          <a:bodyPr/>
          <a:lstStyle/>
          <a:p>
            <a:r>
              <a:t>Заголовок презентации</a:t>
            </a:r>
          </a:p>
        </p:txBody>
      </p:sp>
      <p:sp>
        <p:nvSpPr>
          <p:cNvPr id="13" name="Уровень текста 1…"/>
          <p:cNvSpPr txBox="1">
            <a:spLocks noGrp="1"/>
          </p:cNvSpPr>
          <p:nvPr>
            <p:ph type="body" sz="quarter" idx="1" hasCustomPrompt="1"/>
          </p:nvPr>
        </p:nvSpPr>
        <p:spPr>
          <a:prstGeom prst="rect">
            <a:avLst/>
          </a:prstGeom>
        </p:spPr>
        <p:txBody>
          <a:bodyPr/>
          <a:lstStyle/>
          <a:p>
            <a:r>
              <a:t>Подзаголовок презентации</a:t>
            </a:r>
          </a:p>
          <a:p>
            <a:pPr lvl="1"/>
            <a:endParaRPr/>
          </a:p>
          <a:p>
            <a:pPr lvl="2"/>
            <a:endParaRPr/>
          </a:p>
          <a:p>
            <a:pPr lvl="3"/>
            <a:endParaRPr/>
          </a:p>
          <a:p>
            <a:pPr lvl="4"/>
            <a:endParaRPr/>
          </a:p>
        </p:txBody>
      </p:sp>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Только заголовок">
    <p:spTree>
      <p:nvGrpSpPr>
        <p:cNvPr id="1" name=""/>
        <p:cNvGrpSpPr/>
        <p:nvPr/>
      </p:nvGrpSpPr>
      <p:grpSpPr>
        <a:xfrm>
          <a:off x="0" y="0"/>
          <a:ext cx="0" cy="0"/>
          <a:chOff x="0" y="0"/>
          <a:chExt cx="0" cy="0"/>
        </a:xfrm>
      </p:grpSpPr>
      <p:sp>
        <p:nvSpPr>
          <p:cNvPr id="99" name="Заголовок слайда"/>
          <p:cNvSpPr txBox="1">
            <a:spLocks noGrp="1"/>
          </p:cNvSpPr>
          <p:nvPr>
            <p:ph type="title" hasCustomPrompt="1"/>
          </p:nvPr>
        </p:nvSpPr>
        <p:spPr>
          <a:xfrm>
            <a:off x="373889" y="3555967"/>
            <a:ext cx="6808722" cy="444685"/>
          </a:xfrm>
          <a:prstGeom prst="rect">
            <a:avLst/>
          </a:prstGeom>
        </p:spPr>
        <p:txBody>
          <a:bodyPr anchor="t"/>
          <a:lstStyle>
            <a:lvl1pPr>
              <a:defRPr sz="6600" spc="-132"/>
            </a:lvl1pPr>
          </a:lstStyle>
          <a:p>
            <a:r>
              <a:t>Заголовок слайда</a:t>
            </a:r>
          </a:p>
        </p:txBody>
      </p:sp>
      <p:sp>
        <p:nvSpPr>
          <p:cNvPr id="100" name="Подзаголовок слайда"/>
          <p:cNvSpPr txBox="1">
            <a:spLocks noGrp="1"/>
          </p:cNvSpPr>
          <p:nvPr>
            <p:ph type="body" sz="quarter" idx="21" hasCustomPrompt="1"/>
          </p:nvPr>
        </p:nvSpPr>
        <p:spPr>
          <a:xfrm>
            <a:off x="373889" y="3956805"/>
            <a:ext cx="6808722" cy="289685"/>
          </a:xfrm>
          <a:prstGeom prst="rect">
            <a:avLst/>
          </a:prstGeom>
        </p:spPr>
        <p:txBody>
          <a:bodyPr lIns="14168" tIns="14168" rIns="14168" bIns="14168"/>
          <a:lstStyle>
            <a:lvl1pPr defTabSz="263869">
              <a:defRPr sz="1721"/>
            </a:lvl1pPr>
          </a:lstStyle>
          <a:p>
            <a:r>
              <a:t>Подзаголовок слайда</a:t>
            </a:r>
          </a:p>
        </p:txBody>
      </p:sp>
      <p:sp>
        <p:nvSpPr>
          <p:cNvPr id="10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Повестка дня">
    <p:spTree>
      <p:nvGrpSpPr>
        <p:cNvPr id="1" name=""/>
        <p:cNvGrpSpPr/>
        <p:nvPr/>
      </p:nvGrpSpPr>
      <p:grpSpPr>
        <a:xfrm>
          <a:off x="0" y="0"/>
          <a:ext cx="0" cy="0"/>
          <a:chOff x="0" y="0"/>
          <a:chExt cx="0" cy="0"/>
        </a:xfrm>
      </p:grpSpPr>
      <p:sp>
        <p:nvSpPr>
          <p:cNvPr id="108" name="Заголовок повестки дня"/>
          <p:cNvSpPr txBox="1">
            <a:spLocks noGrp="1"/>
          </p:cNvSpPr>
          <p:nvPr>
            <p:ph type="title" hasCustomPrompt="1"/>
          </p:nvPr>
        </p:nvSpPr>
        <p:spPr>
          <a:xfrm>
            <a:off x="373889" y="3555967"/>
            <a:ext cx="6808722" cy="444732"/>
          </a:xfrm>
          <a:prstGeom prst="rect">
            <a:avLst/>
          </a:prstGeom>
        </p:spPr>
        <p:txBody>
          <a:bodyPr anchor="t"/>
          <a:lstStyle>
            <a:lvl1pPr>
              <a:defRPr sz="6600" spc="-132"/>
            </a:lvl1pPr>
          </a:lstStyle>
          <a:p>
            <a:r>
              <a:t>Заголовок повестки дня</a:t>
            </a:r>
          </a:p>
        </p:txBody>
      </p:sp>
      <p:sp>
        <p:nvSpPr>
          <p:cNvPr id="109" name="Подзаголовок повестки дня"/>
          <p:cNvSpPr txBox="1">
            <a:spLocks noGrp="1"/>
          </p:cNvSpPr>
          <p:nvPr>
            <p:ph type="body" sz="quarter" idx="21" hasCustomPrompt="1"/>
          </p:nvPr>
        </p:nvSpPr>
        <p:spPr>
          <a:xfrm>
            <a:off x="373889" y="3956805"/>
            <a:ext cx="6808722" cy="289685"/>
          </a:xfrm>
          <a:prstGeom prst="rect">
            <a:avLst/>
          </a:prstGeom>
        </p:spPr>
        <p:txBody>
          <a:bodyPr lIns="14168" tIns="14168" rIns="14168" bIns="14168"/>
          <a:lstStyle>
            <a:lvl1pPr defTabSz="263869">
              <a:defRPr sz="1721"/>
            </a:lvl1pPr>
          </a:lstStyle>
          <a:p>
            <a:r>
              <a:t>Подзаголовок повестки дня</a:t>
            </a:r>
          </a:p>
        </p:txBody>
      </p:sp>
      <p:sp>
        <p:nvSpPr>
          <p:cNvPr id="110" name="Уровень текста 1…"/>
          <p:cNvSpPr txBox="1">
            <a:spLocks noGrp="1"/>
          </p:cNvSpPr>
          <p:nvPr>
            <p:ph type="body" sz="half" idx="1" hasCustomPrompt="1"/>
          </p:nvPr>
        </p:nvSpPr>
        <p:spPr>
          <a:xfrm>
            <a:off x="373889" y="4538028"/>
            <a:ext cx="6808722" cy="2558504"/>
          </a:xfrm>
          <a:prstGeom prst="rect">
            <a:avLst/>
          </a:prstGeom>
        </p:spPr>
        <p:txBody>
          <a:bodyPr/>
          <a:lstStyle>
            <a:lvl1pPr>
              <a:spcBef>
                <a:spcPts val="1400"/>
              </a:spcBef>
              <a:defRPr b="0" spc="-42"/>
            </a:lvl1pPr>
            <a:lvl2pPr>
              <a:spcBef>
                <a:spcPts val="1400"/>
              </a:spcBef>
              <a:defRPr b="0" spc="-42"/>
            </a:lvl2pPr>
            <a:lvl3pPr>
              <a:spcBef>
                <a:spcPts val="1400"/>
              </a:spcBef>
              <a:defRPr b="0" spc="-42"/>
            </a:lvl3pPr>
            <a:lvl4pPr>
              <a:spcBef>
                <a:spcPts val="1400"/>
              </a:spcBef>
              <a:defRPr b="0" spc="-42"/>
            </a:lvl4pPr>
            <a:lvl5pPr>
              <a:spcBef>
                <a:spcPts val="1400"/>
              </a:spcBef>
              <a:defRPr b="0" spc="-42"/>
            </a:lvl5pPr>
          </a:lstStyle>
          <a:p>
            <a:r>
              <a:t>Темы повестки дня</a:t>
            </a:r>
          </a:p>
          <a:p>
            <a:pPr lvl="1"/>
            <a:endParaRPr/>
          </a:p>
          <a:p>
            <a:pPr lvl="2"/>
            <a:endParaRPr/>
          </a:p>
          <a:p>
            <a:pPr lvl="3"/>
            <a:endParaRPr/>
          </a:p>
          <a:p>
            <a:pPr lvl="4"/>
            <a:endParaRPr/>
          </a:p>
        </p:txBody>
      </p:sp>
      <p:sp>
        <p:nvSpPr>
          <p:cNvPr id="11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Информационное сообщение">
    <p:spTree>
      <p:nvGrpSpPr>
        <p:cNvPr id="1" name=""/>
        <p:cNvGrpSpPr/>
        <p:nvPr/>
      </p:nvGrpSpPr>
      <p:grpSpPr>
        <a:xfrm>
          <a:off x="0" y="0"/>
          <a:ext cx="0" cy="0"/>
          <a:chOff x="0" y="0"/>
          <a:chExt cx="0" cy="0"/>
        </a:xfrm>
      </p:grpSpPr>
      <p:sp>
        <p:nvSpPr>
          <p:cNvPr id="118" name="Уровень текста 1…"/>
          <p:cNvSpPr txBox="1">
            <a:spLocks noGrp="1"/>
          </p:cNvSpPr>
          <p:nvPr>
            <p:ph type="body" sz="quarter" idx="1" hasCustomPrompt="1"/>
          </p:nvPr>
        </p:nvSpPr>
        <p:spPr>
          <a:xfrm>
            <a:off x="373889" y="4746383"/>
            <a:ext cx="6808722" cy="1200634"/>
          </a:xfrm>
          <a:prstGeom prst="rect">
            <a:avLst/>
          </a:prstGeom>
        </p:spPr>
        <p:txBody>
          <a:bodyPr anchor="ctr"/>
          <a:lstStyle>
            <a:lvl1pPr algn="ctr" defTabSz="1901001">
              <a:lnSpc>
                <a:spcPct val="80000"/>
              </a:lnSpc>
              <a:defRPr sz="9000" b="0" spc="-180">
                <a:latin typeface="Helvetica Neue Medium"/>
                <a:ea typeface="Helvetica Neue Medium"/>
                <a:cs typeface="Helvetica Neue Medium"/>
                <a:sym typeface="Helvetica Neue Medium"/>
              </a:defRPr>
            </a:lvl1pPr>
            <a:lvl2pPr algn="ctr" defTabSz="1901001">
              <a:lnSpc>
                <a:spcPct val="80000"/>
              </a:lnSpc>
              <a:defRPr sz="9000" b="0" spc="-180">
                <a:latin typeface="Helvetica Neue Medium"/>
                <a:ea typeface="Helvetica Neue Medium"/>
                <a:cs typeface="Helvetica Neue Medium"/>
                <a:sym typeface="Helvetica Neue Medium"/>
              </a:defRPr>
            </a:lvl2pPr>
            <a:lvl3pPr algn="ctr" defTabSz="1901001">
              <a:lnSpc>
                <a:spcPct val="80000"/>
              </a:lnSpc>
              <a:defRPr sz="9000" b="0" spc="-180">
                <a:latin typeface="Helvetica Neue Medium"/>
                <a:ea typeface="Helvetica Neue Medium"/>
                <a:cs typeface="Helvetica Neue Medium"/>
                <a:sym typeface="Helvetica Neue Medium"/>
              </a:defRPr>
            </a:lvl3pPr>
            <a:lvl4pPr algn="ctr" defTabSz="1901001">
              <a:lnSpc>
                <a:spcPct val="80000"/>
              </a:lnSpc>
              <a:defRPr sz="9000" b="0" spc="-180">
                <a:latin typeface="Helvetica Neue Medium"/>
                <a:ea typeface="Helvetica Neue Medium"/>
                <a:cs typeface="Helvetica Neue Medium"/>
                <a:sym typeface="Helvetica Neue Medium"/>
              </a:defRPr>
            </a:lvl4pPr>
            <a:lvl5pPr algn="ctr" defTabSz="1901001">
              <a:lnSpc>
                <a:spcPct val="80000"/>
              </a:lnSpc>
              <a:defRPr sz="9000" b="0" spc="-180">
                <a:latin typeface="Helvetica Neue Medium"/>
                <a:ea typeface="Helvetica Neue Medium"/>
                <a:cs typeface="Helvetica Neue Medium"/>
                <a:sym typeface="Helvetica Neue Medium"/>
              </a:defRPr>
            </a:lvl5pPr>
          </a:lstStyle>
          <a:p>
            <a:r>
              <a:t>Информационное сообщение</a:t>
            </a:r>
          </a:p>
          <a:p>
            <a:pPr lvl="1"/>
            <a:endParaRPr/>
          </a:p>
          <a:p>
            <a:pPr lvl="2"/>
            <a:endParaRPr/>
          </a:p>
          <a:p>
            <a:pPr lvl="3"/>
            <a:endParaRPr/>
          </a:p>
          <a:p>
            <a:pPr lvl="4"/>
            <a:endParaRPr/>
          </a:p>
        </p:txBody>
      </p:sp>
      <p:sp>
        <p:nvSpPr>
          <p:cNvPr id="11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Важный факт">
    <p:spTree>
      <p:nvGrpSpPr>
        <p:cNvPr id="1" name=""/>
        <p:cNvGrpSpPr/>
        <p:nvPr/>
      </p:nvGrpSpPr>
      <p:grpSpPr>
        <a:xfrm>
          <a:off x="0" y="0"/>
          <a:ext cx="0" cy="0"/>
          <a:chOff x="0" y="0"/>
          <a:chExt cx="0" cy="0"/>
        </a:xfrm>
      </p:grpSpPr>
      <p:sp>
        <p:nvSpPr>
          <p:cNvPr id="126" name="Уровень текста 1…"/>
          <p:cNvSpPr txBox="1">
            <a:spLocks noGrp="1"/>
          </p:cNvSpPr>
          <p:nvPr>
            <p:ph type="body" sz="quarter" idx="1" hasCustomPrompt="1"/>
          </p:nvPr>
        </p:nvSpPr>
        <p:spPr>
          <a:xfrm>
            <a:off x="373889" y="3554859"/>
            <a:ext cx="6808722" cy="2244138"/>
          </a:xfrm>
          <a:prstGeom prst="rect">
            <a:avLst/>
          </a:prstGeom>
        </p:spPr>
        <p:txBody>
          <a:bodyPr anchor="b"/>
          <a:lstStyle>
            <a:lvl1pPr algn="ctr" defTabSz="1901001">
              <a:lnSpc>
                <a:spcPct val="80000"/>
              </a:lnSpc>
              <a:defRPr sz="19400" spc="-194"/>
            </a:lvl1pPr>
            <a:lvl2pPr algn="ctr" defTabSz="1901001">
              <a:lnSpc>
                <a:spcPct val="80000"/>
              </a:lnSpc>
              <a:defRPr sz="19400" spc="-194"/>
            </a:lvl2pPr>
            <a:lvl3pPr algn="ctr" defTabSz="1901001">
              <a:lnSpc>
                <a:spcPct val="80000"/>
              </a:lnSpc>
              <a:defRPr sz="19400" spc="-194"/>
            </a:lvl3pPr>
            <a:lvl4pPr algn="ctr" defTabSz="1901001">
              <a:lnSpc>
                <a:spcPct val="80000"/>
              </a:lnSpc>
              <a:defRPr sz="19400" spc="-194"/>
            </a:lvl4pPr>
            <a:lvl5pPr algn="ctr" defTabSz="1901001">
              <a:lnSpc>
                <a:spcPct val="80000"/>
              </a:lnSpc>
              <a:defRPr sz="19400" spc="-194"/>
            </a:lvl5pPr>
          </a:lstStyle>
          <a:p>
            <a:r>
              <a:t>100 %</a:t>
            </a:r>
          </a:p>
          <a:p>
            <a:pPr lvl="1"/>
            <a:endParaRPr/>
          </a:p>
          <a:p>
            <a:pPr lvl="2"/>
            <a:endParaRPr/>
          </a:p>
          <a:p>
            <a:pPr lvl="3"/>
            <a:endParaRPr/>
          </a:p>
          <a:p>
            <a:pPr lvl="4"/>
            <a:endParaRPr/>
          </a:p>
        </p:txBody>
      </p:sp>
      <p:sp>
        <p:nvSpPr>
          <p:cNvPr id="127" name="Информация о факте"/>
          <p:cNvSpPr txBox="1">
            <a:spLocks noGrp="1"/>
          </p:cNvSpPr>
          <p:nvPr>
            <p:ph type="body" sz="quarter" idx="21" hasCustomPrompt="1"/>
          </p:nvPr>
        </p:nvSpPr>
        <p:spPr>
          <a:xfrm>
            <a:off x="373889" y="5781849"/>
            <a:ext cx="6808722" cy="289685"/>
          </a:xfrm>
          <a:prstGeom prst="rect">
            <a:avLst/>
          </a:prstGeom>
        </p:spPr>
        <p:txBody>
          <a:bodyPr lIns="14168" tIns="14168" rIns="14168" bIns="14168"/>
          <a:lstStyle>
            <a:lvl1pPr algn="ctr" defTabSz="263869">
              <a:defRPr sz="1721"/>
            </a:lvl1pPr>
          </a:lstStyle>
          <a:p>
            <a:r>
              <a:t>Информация о факте</a:t>
            </a:r>
          </a:p>
        </p:txBody>
      </p:sp>
      <p:sp>
        <p:nvSpPr>
          <p:cNvPr id="12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Цитата">
    <p:spTree>
      <p:nvGrpSpPr>
        <p:cNvPr id="1" name=""/>
        <p:cNvGrpSpPr/>
        <p:nvPr/>
      </p:nvGrpSpPr>
      <p:grpSpPr>
        <a:xfrm>
          <a:off x="0" y="0"/>
          <a:ext cx="0" cy="0"/>
          <a:chOff x="0" y="0"/>
          <a:chExt cx="0" cy="0"/>
        </a:xfrm>
      </p:grpSpPr>
      <p:sp>
        <p:nvSpPr>
          <p:cNvPr id="135" name="Авторство"/>
          <p:cNvSpPr txBox="1">
            <a:spLocks noGrp="1"/>
          </p:cNvSpPr>
          <p:nvPr>
            <p:ph type="body" sz="quarter" idx="21" hasCustomPrompt="1"/>
          </p:nvPr>
        </p:nvSpPr>
        <p:spPr>
          <a:xfrm>
            <a:off x="753054" y="6529713"/>
            <a:ext cx="6259913" cy="197397"/>
          </a:xfrm>
          <a:prstGeom prst="rect">
            <a:avLst/>
          </a:prstGeom>
        </p:spPr>
        <p:txBody>
          <a:bodyPr lIns="14168" tIns="14168" rIns="14168" bIns="14168"/>
          <a:lstStyle>
            <a:lvl1pPr defTabSz="270305">
              <a:defRPr sz="1175"/>
            </a:lvl1pPr>
          </a:lstStyle>
          <a:p>
            <a:r>
              <a:t>Авторство</a:t>
            </a:r>
          </a:p>
        </p:txBody>
      </p:sp>
      <p:sp>
        <p:nvSpPr>
          <p:cNvPr id="136" name="Уровень текста 1…"/>
          <p:cNvSpPr txBox="1">
            <a:spLocks noGrp="1"/>
          </p:cNvSpPr>
          <p:nvPr>
            <p:ph type="body" sz="quarter" idx="1" hasCustomPrompt="1"/>
          </p:nvPr>
        </p:nvSpPr>
        <p:spPr>
          <a:xfrm>
            <a:off x="543533" y="4752276"/>
            <a:ext cx="6469434" cy="1188848"/>
          </a:xfrm>
          <a:prstGeom prst="rect">
            <a:avLst/>
          </a:prstGeom>
        </p:spPr>
        <p:txBody>
          <a:bodyPr/>
          <a:lstStyle>
            <a:lvl1pPr marL="498123" indent="-366347" defTabSz="1901001">
              <a:lnSpc>
                <a:spcPct val="90000"/>
              </a:lnSpc>
              <a:defRPr sz="6600" b="0" spc="-132">
                <a:latin typeface="Helvetica Neue Medium"/>
                <a:ea typeface="Helvetica Neue Medium"/>
                <a:cs typeface="Helvetica Neue Medium"/>
                <a:sym typeface="Helvetica Neue Medium"/>
              </a:defRPr>
            </a:lvl1pPr>
            <a:lvl2pPr marL="498123" indent="90852" defTabSz="1901001">
              <a:lnSpc>
                <a:spcPct val="90000"/>
              </a:lnSpc>
              <a:defRPr sz="6600" b="0" spc="-132">
                <a:latin typeface="Helvetica Neue Medium"/>
                <a:ea typeface="Helvetica Neue Medium"/>
                <a:cs typeface="Helvetica Neue Medium"/>
                <a:sym typeface="Helvetica Neue Medium"/>
              </a:defRPr>
            </a:lvl2pPr>
            <a:lvl3pPr marL="498123" indent="548052" defTabSz="1901001">
              <a:lnSpc>
                <a:spcPct val="90000"/>
              </a:lnSpc>
              <a:defRPr sz="6600" b="0" spc="-132">
                <a:latin typeface="Helvetica Neue Medium"/>
                <a:ea typeface="Helvetica Neue Medium"/>
                <a:cs typeface="Helvetica Neue Medium"/>
                <a:sym typeface="Helvetica Neue Medium"/>
              </a:defRPr>
            </a:lvl3pPr>
            <a:lvl4pPr marL="498123" indent="1005252" defTabSz="1901001">
              <a:lnSpc>
                <a:spcPct val="90000"/>
              </a:lnSpc>
              <a:defRPr sz="6600" b="0" spc="-132">
                <a:latin typeface="Helvetica Neue Medium"/>
                <a:ea typeface="Helvetica Neue Medium"/>
                <a:cs typeface="Helvetica Neue Medium"/>
                <a:sym typeface="Helvetica Neue Medium"/>
              </a:defRPr>
            </a:lvl4pPr>
            <a:lvl5pPr marL="498123" indent="1462452" defTabSz="1901001">
              <a:lnSpc>
                <a:spcPct val="90000"/>
              </a:lnSpc>
              <a:defRPr sz="6600" b="0" spc="-132">
                <a:latin typeface="Helvetica Neue Medium"/>
                <a:ea typeface="Helvetica Neue Medium"/>
                <a:cs typeface="Helvetica Neue Medium"/>
                <a:sym typeface="Helvetica Neue Medium"/>
              </a:defRPr>
            </a:lvl5pPr>
          </a:lstStyle>
          <a:p>
            <a:r>
              <a:t>«Важная цитата»</a:t>
            </a:r>
          </a:p>
          <a:p>
            <a:pPr lvl="1"/>
            <a:endParaRPr/>
          </a:p>
          <a:p>
            <a:pPr lvl="2"/>
            <a:endParaRPr/>
          </a:p>
          <a:p>
            <a:pPr lvl="3"/>
            <a:endParaRPr/>
          </a:p>
          <a:p>
            <a:pPr lvl="4"/>
            <a:endParaRPr/>
          </a:p>
        </p:txBody>
      </p:sp>
      <p:sp>
        <p:nvSpPr>
          <p:cNvPr id="13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Фото (3 шт.)">
    <p:spTree>
      <p:nvGrpSpPr>
        <p:cNvPr id="1" name=""/>
        <p:cNvGrpSpPr/>
        <p:nvPr/>
      </p:nvGrpSpPr>
      <p:grpSpPr>
        <a:xfrm>
          <a:off x="0" y="0"/>
          <a:ext cx="0" cy="0"/>
          <a:chOff x="0" y="0"/>
          <a:chExt cx="0" cy="0"/>
        </a:xfrm>
      </p:grpSpPr>
      <p:sp>
        <p:nvSpPr>
          <p:cNvPr id="144" name="Миска салата с жареным рисом, варёными яйцами и палочками для еды"/>
          <p:cNvSpPr>
            <a:spLocks noGrp="1"/>
          </p:cNvSpPr>
          <p:nvPr>
            <p:ph type="pic" sz="quarter" idx="21"/>
          </p:nvPr>
        </p:nvSpPr>
        <p:spPr>
          <a:xfrm>
            <a:off x="4884175" y="3536288"/>
            <a:ext cx="2305346" cy="1843781"/>
          </a:xfrm>
          <a:prstGeom prst="rect">
            <a:avLst/>
          </a:prstGeom>
        </p:spPr>
        <p:txBody>
          <a:bodyPr lIns="91439" tIns="45719" rIns="91439" bIns="45719">
            <a:noAutofit/>
          </a:bodyPr>
          <a:lstStyle/>
          <a:p>
            <a:endParaRPr/>
          </a:p>
        </p:txBody>
      </p:sp>
      <p:sp>
        <p:nvSpPr>
          <p:cNvPr id="145" name="Тарелка с рублеными котлетами из лосося, салатом и хумусом "/>
          <p:cNvSpPr>
            <a:spLocks noGrp="1"/>
          </p:cNvSpPr>
          <p:nvPr>
            <p:ph type="pic" sz="quarter" idx="22"/>
          </p:nvPr>
        </p:nvSpPr>
        <p:spPr>
          <a:xfrm>
            <a:off x="4183624" y="4454285"/>
            <a:ext cx="3235128" cy="3765291"/>
          </a:xfrm>
          <a:prstGeom prst="rect">
            <a:avLst/>
          </a:prstGeom>
        </p:spPr>
        <p:txBody>
          <a:bodyPr lIns="91439" tIns="45719" rIns="91439" bIns="45719">
            <a:noAutofit/>
          </a:bodyPr>
          <a:lstStyle/>
          <a:p>
            <a:endParaRPr/>
          </a:p>
        </p:txBody>
      </p:sp>
      <p:sp>
        <p:nvSpPr>
          <p:cNvPr id="146" name="Тарелка пасты папарделле с зелёным маслом из петрушки, жареным фундуком и стружкой сыра пармезан"/>
          <p:cNvSpPr>
            <a:spLocks noGrp="1"/>
          </p:cNvSpPr>
          <p:nvPr>
            <p:ph type="pic" sz="half" idx="23"/>
          </p:nvPr>
        </p:nvSpPr>
        <p:spPr>
          <a:xfrm>
            <a:off x="-43293" y="3374925"/>
            <a:ext cx="5147867" cy="3860900"/>
          </a:xfrm>
          <a:prstGeom prst="rect">
            <a:avLst/>
          </a:prstGeom>
        </p:spPr>
        <p:txBody>
          <a:bodyPr lIns="91439" tIns="45719" rIns="91439" bIns="45719">
            <a:noAutofit/>
          </a:bodyPr>
          <a:lstStyle/>
          <a:p>
            <a:endParaRPr/>
          </a:p>
        </p:txBody>
      </p:sp>
      <p:sp>
        <p:nvSpPr>
          <p:cNvPr id="14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Фото">
    <p:spTree>
      <p:nvGrpSpPr>
        <p:cNvPr id="1" name=""/>
        <p:cNvGrpSpPr/>
        <p:nvPr/>
      </p:nvGrpSpPr>
      <p:grpSpPr>
        <a:xfrm>
          <a:off x="0" y="0"/>
          <a:ext cx="0" cy="0"/>
          <a:chOff x="0" y="0"/>
          <a:chExt cx="0" cy="0"/>
        </a:xfrm>
      </p:grpSpPr>
      <p:sp>
        <p:nvSpPr>
          <p:cNvPr id="154" name="миска салата с жареным рисом, варёными яйцами и палочками для еды"/>
          <p:cNvSpPr>
            <a:spLocks noGrp="1"/>
          </p:cNvSpPr>
          <p:nvPr>
            <p:ph type="pic" idx="21"/>
          </p:nvPr>
        </p:nvSpPr>
        <p:spPr>
          <a:xfrm>
            <a:off x="-413247" y="1509414"/>
            <a:ext cx="8382993" cy="6706395"/>
          </a:xfrm>
          <a:prstGeom prst="rect">
            <a:avLst/>
          </a:prstGeom>
        </p:spPr>
        <p:txBody>
          <a:bodyPr lIns="91439" tIns="45719" rIns="91439" bIns="45719">
            <a:noAutofit/>
          </a:bodyPr>
          <a:lstStyle/>
          <a:p>
            <a:endParaRPr/>
          </a:p>
        </p:txBody>
      </p:sp>
      <p:sp>
        <p:nvSpPr>
          <p:cNvPr id="155" name="Номер слайда"/>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Пустой">
    <p:spTree>
      <p:nvGrpSpPr>
        <p:cNvPr id="1" name=""/>
        <p:cNvGrpSpPr/>
        <p:nvPr/>
      </p:nvGrpSpPr>
      <p:grpSpPr>
        <a:xfrm>
          <a:off x="0" y="0"/>
          <a:ext cx="0" cy="0"/>
          <a:chOff x="0" y="0"/>
          <a:chExt cx="0" cy="0"/>
        </a:xfrm>
      </p:grpSpPr>
      <p:sp>
        <p:nvSpPr>
          <p:cNvPr id="16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и фото">
    <p:spTree>
      <p:nvGrpSpPr>
        <p:cNvPr id="1" name=""/>
        <p:cNvGrpSpPr/>
        <p:nvPr/>
      </p:nvGrpSpPr>
      <p:grpSpPr>
        <a:xfrm>
          <a:off x="0" y="0"/>
          <a:ext cx="0" cy="0"/>
          <a:chOff x="0" y="0"/>
          <a:chExt cx="0" cy="0"/>
        </a:xfrm>
      </p:grpSpPr>
      <p:sp>
        <p:nvSpPr>
          <p:cNvPr id="21" name="Авокадо и лаймы"/>
          <p:cNvSpPr>
            <a:spLocks noGrp="1"/>
          </p:cNvSpPr>
          <p:nvPr>
            <p:ph type="pic" idx="21"/>
          </p:nvPr>
        </p:nvSpPr>
        <p:spPr>
          <a:xfrm>
            <a:off x="-358147" y="2819995"/>
            <a:ext cx="8288537" cy="4964201"/>
          </a:xfrm>
          <a:prstGeom prst="rect">
            <a:avLst/>
          </a:prstGeom>
        </p:spPr>
        <p:txBody>
          <a:bodyPr lIns="91439" tIns="45719" rIns="91439" bIns="45719">
            <a:noAutofit/>
          </a:bodyPr>
          <a:lstStyle/>
          <a:p>
            <a:endParaRPr/>
          </a:p>
        </p:txBody>
      </p:sp>
      <p:sp>
        <p:nvSpPr>
          <p:cNvPr id="22" name="Заголовок презентации"/>
          <p:cNvSpPr txBox="1">
            <a:spLocks noGrp="1"/>
          </p:cNvSpPr>
          <p:nvPr>
            <p:ph type="title" hasCustomPrompt="1"/>
          </p:nvPr>
        </p:nvSpPr>
        <p:spPr>
          <a:xfrm>
            <a:off x="373889" y="5429349"/>
            <a:ext cx="6808722" cy="1440459"/>
          </a:xfrm>
          <a:prstGeom prst="rect">
            <a:avLst/>
          </a:prstGeom>
        </p:spPr>
        <p:txBody>
          <a:bodyPr/>
          <a:lstStyle/>
          <a:p>
            <a:r>
              <a:t>Заголовок презентации</a:t>
            </a:r>
          </a:p>
        </p:txBody>
      </p:sp>
      <p:sp>
        <p:nvSpPr>
          <p:cNvPr id="23" name="Автор и дата"/>
          <p:cNvSpPr txBox="1">
            <a:spLocks noGrp="1"/>
          </p:cNvSpPr>
          <p:nvPr>
            <p:ph type="body" sz="quarter" idx="22" hasCustomPrompt="1"/>
          </p:nvPr>
        </p:nvSpPr>
        <p:spPr>
          <a:xfrm>
            <a:off x="374258" y="3564221"/>
            <a:ext cx="6807985" cy="197398"/>
          </a:xfrm>
          <a:prstGeom prst="rect">
            <a:avLst/>
          </a:prstGeom>
        </p:spPr>
        <p:txBody>
          <a:bodyPr lIns="14168" tIns="14168" rIns="14168" bIns="14168"/>
          <a:lstStyle>
            <a:lvl1pPr defTabSz="270305">
              <a:defRPr sz="1175"/>
            </a:lvl1pPr>
          </a:lstStyle>
          <a:p>
            <a:r>
              <a:t>Автор и дата</a:t>
            </a:r>
          </a:p>
        </p:txBody>
      </p:sp>
      <p:sp>
        <p:nvSpPr>
          <p:cNvPr id="24" name="Уровень текста 1…"/>
          <p:cNvSpPr txBox="1">
            <a:spLocks noGrp="1"/>
          </p:cNvSpPr>
          <p:nvPr>
            <p:ph type="body" sz="quarter" idx="1" hasCustomPrompt="1"/>
          </p:nvPr>
        </p:nvSpPr>
        <p:spPr>
          <a:xfrm>
            <a:off x="373889" y="6819297"/>
            <a:ext cx="6808722" cy="346140"/>
          </a:xfrm>
          <a:prstGeom prst="rect">
            <a:avLst/>
          </a:prstGeom>
        </p:spPr>
        <p:txBody>
          <a:bodyPr/>
          <a:lstStyle/>
          <a:p>
            <a:r>
              <a:t>Подзаголовок презентации</a:t>
            </a:r>
          </a:p>
          <a:p>
            <a:pPr lvl="1"/>
            <a:endParaRPr/>
          </a:p>
          <a:p>
            <a:pPr lvl="2"/>
            <a:endParaRPr/>
          </a:p>
          <a:p>
            <a:pPr lvl="3"/>
            <a:endParaRPr/>
          </a:p>
          <a:p>
            <a:pPr lvl="4"/>
            <a:endParaRP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и фото (вариант)">
    <p:spTree>
      <p:nvGrpSpPr>
        <p:cNvPr id="1" name=""/>
        <p:cNvGrpSpPr/>
        <p:nvPr/>
      </p:nvGrpSpPr>
      <p:grpSpPr>
        <a:xfrm>
          <a:off x="0" y="0"/>
          <a:ext cx="0" cy="0"/>
          <a:chOff x="0" y="0"/>
          <a:chExt cx="0" cy="0"/>
        </a:xfrm>
      </p:grpSpPr>
      <p:sp>
        <p:nvSpPr>
          <p:cNvPr id="32" name="Тарелка с рублеными котлетами из лосося, салатом и хумусом"/>
          <p:cNvSpPr>
            <a:spLocks noGrp="1"/>
          </p:cNvSpPr>
          <p:nvPr>
            <p:ph type="pic" sz="half" idx="21"/>
          </p:nvPr>
        </p:nvSpPr>
        <p:spPr>
          <a:xfrm>
            <a:off x="3400425" y="3158463"/>
            <a:ext cx="3763635" cy="4380410"/>
          </a:xfrm>
          <a:prstGeom prst="rect">
            <a:avLst/>
          </a:prstGeom>
        </p:spPr>
        <p:txBody>
          <a:bodyPr lIns="91439" tIns="45719" rIns="91439" bIns="45719">
            <a:noAutofit/>
          </a:bodyPr>
          <a:lstStyle/>
          <a:p>
            <a:endParaRPr/>
          </a:p>
        </p:txBody>
      </p:sp>
      <p:sp>
        <p:nvSpPr>
          <p:cNvPr id="33" name="Заголовок слайда"/>
          <p:cNvSpPr txBox="1">
            <a:spLocks noGrp="1"/>
          </p:cNvSpPr>
          <p:nvPr>
            <p:ph type="title" hasCustomPrompt="1"/>
          </p:nvPr>
        </p:nvSpPr>
        <p:spPr>
          <a:xfrm>
            <a:off x="373889" y="3615002"/>
            <a:ext cx="3030472" cy="1822893"/>
          </a:xfrm>
          <a:prstGeom prst="rect">
            <a:avLst/>
          </a:prstGeom>
        </p:spPr>
        <p:txBody>
          <a:bodyPr/>
          <a:lstStyle>
            <a:lvl1pPr>
              <a:defRPr sz="6600" spc="-132"/>
            </a:lvl1pPr>
          </a:lstStyle>
          <a:p>
            <a:r>
              <a:t>Заголовок слайда</a:t>
            </a:r>
          </a:p>
        </p:txBody>
      </p:sp>
      <p:sp>
        <p:nvSpPr>
          <p:cNvPr id="34" name="Уровень текста 1…"/>
          <p:cNvSpPr txBox="1">
            <a:spLocks noGrp="1"/>
          </p:cNvSpPr>
          <p:nvPr>
            <p:ph type="body" sz="quarter" idx="1" hasCustomPrompt="1"/>
          </p:nvPr>
        </p:nvSpPr>
        <p:spPr>
          <a:xfrm>
            <a:off x="373889" y="5409477"/>
            <a:ext cx="3030472" cy="1668921"/>
          </a:xfrm>
          <a:prstGeom prst="rect">
            <a:avLst/>
          </a:prstGeom>
        </p:spPr>
        <p:txBody>
          <a:bodyPr/>
          <a:lstStyle/>
          <a:p>
            <a:r>
              <a:t>Подзаголовок слайда</a:t>
            </a:r>
          </a:p>
          <a:p>
            <a:pPr lvl="1"/>
            <a:endParaRPr/>
          </a:p>
          <a:p>
            <a:pPr lvl="2"/>
            <a:endParaRPr/>
          </a:p>
          <a:p>
            <a:pPr lvl="3"/>
            <a:endParaRPr/>
          </a:p>
          <a:p>
            <a:pPr lvl="4"/>
            <a:endParaRPr/>
          </a:p>
        </p:txBody>
      </p:sp>
      <p:sp>
        <p:nvSpPr>
          <p:cNvPr id="35" name="Номер слайда"/>
          <p:cNvSpPr txBox="1">
            <a:spLocks noGrp="1"/>
          </p:cNvSpPr>
          <p:nvPr>
            <p:ph type="sldNum" sz="quarter" idx="2"/>
          </p:nvPr>
        </p:nvSpPr>
        <p:spPr>
          <a:xfrm>
            <a:off x="3655364" y="7162873"/>
            <a:ext cx="241900" cy="229708"/>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Заголовок и пункты">
    <p:spTree>
      <p:nvGrpSpPr>
        <p:cNvPr id="1" name=""/>
        <p:cNvGrpSpPr/>
        <p:nvPr/>
      </p:nvGrpSpPr>
      <p:grpSpPr>
        <a:xfrm>
          <a:off x="0" y="0"/>
          <a:ext cx="0" cy="0"/>
          <a:chOff x="0" y="0"/>
          <a:chExt cx="0" cy="0"/>
        </a:xfrm>
      </p:grpSpPr>
      <p:sp>
        <p:nvSpPr>
          <p:cNvPr id="42" name="Заголовок слайда"/>
          <p:cNvSpPr txBox="1">
            <a:spLocks noGrp="1"/>
          </p:cNvSpPr>
          <p:nvPr>
            <p:ph type="title" hasCustomPrompt="1"/>
          </p:nvPr>
        </p:nvSpPr>
        <p:spPr>
          <a:xfrm>
            <a:off x="373889" y="3555967"/>
            <a:ext cx="6808722" cy="444132"/>
          </a:xfrm>
          <a:prstGeom prst="rect">
            <a:avLst/>
          </a:prstGeom>
        </p:spPr>
        <p:txBody>
          <a:bodyPr anchor="t"/>
          <a:lstStyle>
            <a:lvl1pPr>
              <a:defRPr sz="6600" spc="-132"/>
            </a:lvl1pPr>
          </a:lstStyle>
          <a:p>
            <a:r>
              <a:t>Заголовок слайда</a:t>
            </a:r>
          </a:p>
        </p:txBody>
      </p:sp>
      <p:sp>
        <p:nvSpPr>
          <p:cNvPr id="43" name="Подзаголовок слайда"/>
          <p:cNvSpPr txBox="1">
            <a:spLocks noGrp="1"/>
          </p:cNvSpPr>
          <p:nvPr>
            <p:ph type="body" sz="quarter" idx="21" hasCustomPrompt="1"/>
          </p:nvPr>
        </p:nvSpPr>
        <p:spPr>
          <a:xfrm>
            <a:off x="373889" y="3956805"/>
            <a:ext cx="6808722" cy="289685"/>
          </a:xfrm>
          <a:prstGeom prst="rect">
            <a:avLst/>
          </a:prstGeom>
        </p:spPr>
        <p:txBody>
          <a:bodyPr lIns="14168" tIns="14168" rIns="14168" bIns="14168"/>
          <a:lstStyle>
            <a:lvl1pPr defTabSz="263869">
              <a:defRPr sz="1721"/>
            </a:lvl1pPr>
          </a:lstStyle>
          <a:p>
            <a:r>
              <a:t>Подзаголовок слайда</a:t>
            </a:r>
          </a:p>
        </p:txBody>
      </p:sp>
      <p:sp>
        <p:nvSpPr>
          <p:cNvPr id="44" name="Уровень текста 1…"/>
          <p:cNvSpPr txBox="1">
            <a:spLocks noGrp="1"/>
          </p:cNvSpPr>
          <p:nvPr>
            <p:ph type="body" sz="half" idx="1" hasCustomPrompt="1"/>
          </p:nvPr>
        </p:nvSpPr>
        <p:spPr>
          <a:xfrm>
            <a:off x="373889" y="4538028"/>
            <a:ext cx="6808722" cy="2558504"/>
          </a:xfrm>
          <a:prstGeom prst="rect">
            <a:avLst/>
          </a:prstGeom>
        </p:spPr>
        <p:txBody>
          <a:bodyPr/>
          <a:lstStyle>
            <a:lvl1pPr marL="457200" indent="-457200" defTabSz="1901001">
              <a:lnSpc>
                <a:spcPct val="90000"/>
              </a:lnSpc>
              <a:spcBef>
                <a:spcPts val="3500"/>
              </a:spcBef>
              <a:buSzPct val="123000"/>
              <a:buChar char="•"/>
              <a:defRPr sz="3600" b="0"/>
            </a:lvl1pPr>
            <a:lvl2pPr marL="1066800" indent="-457200" defTabSz="1901001">
              <a:lnSpc>
                <a:spcPct val="90000"/>
              </a:lnSpc>
              <a:spcBef>
                <a:spcPts val="3500"/>
              </a:spcBef>
              <a:buSzPct val="123000"/>
              <a:buChar char="•"/>
              <a:defRPr sz="3600" b="0"/>
            </a:lvl2pPr>
            <a:lvl3pPr marL="1676400" indent="-457200" defTabSz="1901001">
              <a:lnSpc>
                <a:spcPct val="90000"/>
              </a:lnSpc>
              <a:spcBef>
                <a:spcPts val="3500"/>
              </a:spcBef>
              <a:buSzPct val="123000"/>
              <a:buChar char="•"/>
              <a:defRPr sz="3600" b="0"/>
            </a:lvl3pPr>
            <a:lvl4pPr marL="2286000" indent="-457200" defTabSz="1901001">
              <a:lnSpc>
                <a:spcPct val="90000"/>
              </a:lnSpc>
              <a:spcBef>
                <a:spcPts val="3500"/>
              </a:spcBef>
              <a:buSzPct val="123000"/>
              <a:buChar char="•"/>
              <a:defRPr sz="3600" b="0"/>
            </a:lvl4pPr>
            <a:lvl5pPr marL="2895600" indent="-457200" defTabSz="1901001">
              <a:lnSpc>
                <a:spcPct val="90000"/>
              </a:lnSpc>
              <a:spcBef>
                <a:spcPts val="3500"/>
              </a:spcBef>
              <a:buSzPct val="123000"/>
              <a:buChar char="•"/>
              <a:defRPr sz="3600" b="0"/>
            </a:lvl5pPr>
          </a:lstStyle>
          <a:p>
            <a:r>
              <a:t>Текст пункта на слайде</a:t>
            </a:r>
          </a:p>
          <a:p>
            <a:pPr lvl="1"/>
            <a:endParaRPr/>
          </a:p>
          <a:p>
            <a:pPr lvl="2"/>
            <a:endParaRPr/>
          </a:p>
          <a:p>
            <a:pPr lvl="3"/>
            <a:endParaRPr/>
          </a:p>
          <a:p>
            <a:pPr lvl="4"/>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Пункты">
    <p:spTree>
      <p:nvGrpSpPr>
        <p:cNvPr id="1" name=""/>
        <p:cNvGrpSpPr/>
        <p:nvPr/>
      </p:nvGrpSpPr>
      <p:grpSpPr>
        <a:xfrm>
          <a:off x="0" y="0"/>
          <a:ext cx="0" cy="0"/>
          <a:chOff x="0" y="0"/>
          <a:chExt cx="0" cy="0"/>
        </a:xfrm>
      </p:grpSpPr>
      <p:sp>
        <p:nvSpPr>
          <p:cNvPr id="52" name="Уровень текста 1…"/>
          <p:cNvSpPr txBox="1">
            <a:spLocks noGrp="1"/>
          </p:cNvSpPr>
          <p:nvPr>
            <p:ph type="body" sz="half" idx="1" hasCustomPrompt="1"/>
          </p:nvPr>
        </p:nvSpPr>
        <p:spPr>
          <a:xfrm>
            <a:off x="373889" y="4538028"/>
            <a:ext cx="6808722" cy="2558504"/>
          </a:xfrm>
          <a:prstGeom prst="rect">
            <a:avLst/>
          </a:prstGeom>
        </p:spPr>
        <p:txBody>
          <a:bodyPr numCol="2" spcCol="340436"/>
          <a:lstStyle>
            <a:lvl1pPr marL="457200" indent="-457200" defTabSz="1901001">
              <a:lnSpc>
                <a:spcPct val="90000"/>
              </a:lnSpc>
              <a:spcBef>
                <a:spcPts val="3500"/>
              </a:spcBef>
              <a:buSzPct val="123000"/>
              <a:buChar char="•"/>
              <a:defRPr sz="3600" b="0"/>
            </a:lvl1pPr>
            <a:lvl2pPr marL="1066800" indent="-457200" defTabSz="1901001">
              <a:lnSpc>
                <a:spcPct val="90000"/>
              </a:lnSpc>
              <a:spcBef>
                <a:spcPts val="3500"/>
              </a:spcBef>
              <a:buSzPct val="123000"/>
              <a:buChar char="•"/>
              <a:defRPr sz="3600" b="0"/>
            </a:lvl2pPr>
            <a:lvl3pPr marL="1676400" indent="-457200" defTabSz="1901001">
              <a:lnSpc>
                <a:spcPct val="90000"/>
              </a:lnSpc>
              <a:spcBef>
                <a:spcPts val="3500"/>
              </a:spcBef>
              <a:buSzPct val="123000"/>
              <a:buChar char="•"/>
              <a:defRPr sz="3600" b="0"/>
            </a:lvl3pPr>
            <a:lvl4pPr marL="2286000" indent="-457200" defTabSz="1901001">
              <a:lnSpc>
                <a:spcPct val="90000"/>
              </a:lnSpc>
              <a:spcBef>
                <a:spcPts val="3500"/>
              </a:spcBef>
              <a:buSzPct val="123000"/>
              <a:buChar char="•"/>
              <a:defRPr sz="3600" b="0"/>
            </a:lvl4pPr>
            <a:lvl5pPr marL="2895600" indent="-457200" defTabSz="1901001">
              <a:lnSpc>
                <a:spcPct val="90000"/>
              </a:lnSpc>
              <a:spcBef>
                <a:spcPts val="3500"/>
              </a:spcBef>
              <a:buSzPct val="123000"/>
              <a:buChar char="•"/>
              <a:defRPr sz="3600" b="0"/>
            </a:lvl5pPr>
          </a:lstStyle>
          <a:p>
            <a:r>
              <a:t>Текст пункта на слайде</a:t>
            </a:r>
          </a:p>
          <a:p>
            <a:pPr lvl="1"/>
            <a:endParaRPr/>
          </a:p>
          <a:p>
            <a:pPr lvl="2"/>
            <a:endParaRPr/>
          </a:p>
          <a:p>
            <a:pPr lvl="3"/>
            <a:endParaRPr/>
          </a:p>
          <a:p>
            <a:pPr lvl="4"/>
            <a:endParaRPr/>
          </a:p>
        </p:txBody>
      </p:sp>
      <p:sp>
        <p:nvSpPr>
          <p:cNvPr id="5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пункты и фото">
    <p:spTree>
      <p:nvGrpSpPr>
        <p:cNvPr id="1" name=""/>
        <p:cNvGrpSpPr/>
        <p:nvPr/>
      </p:nvGrpSpPr>
      <p:grpSpPr>
        <a:xfrm>
          <a:off x="0" y="0"/>
          <a:ext cx="0" cy="0"/>
          <a:chOff x="0" y="0"/>
          <a:chExt cx="0" cy="0"/>
        </a:xfrm>
      </p:grpSpPr>
      <p:sp>
        <p:nvSpPr>
          <p:cNvPr id="60" name="Подзаголовок слайда"/>
          <p:cNvSpPr txBox="1">
            <a:spLocks noGrp="1"/>
          </p:cNvSpPr>
          <p:nvPr>
            <p:ph type="body" sz="quarter" idx="21" hasCustomPrompt="1"/>
          </p:nvPr>
        </p:nvSpPr>
        <p:spPr>
          <a:xfrm>
            <a:off x="373889" y="3956805"/>
            <a:ext cx="3030472" cy="289685"/>
          </a:xfrm>
          <a:prstGeom prst="rect">
            <a:avLst/>
          </a:prstGeom>
        </p:spPr>
        <p:txBody>
          <a:bodyPr lIns="14168" tIns="14168" rIns="14168" bIns="14168"/>
          <a:lstStyle>
            <a:lvl1pPr defTabSz="263869">
              <a:defRPr sz="1721"/>
            </a:lvl1pPr>
          </a:lstStyle>
          <a:p>
            <a:r>
              <a:t>Подзаголовок слайда</a:t>
            </a:r>
          </a:p>
        </p:txBody>
      </p:sp>
      <p:sp>
        <p:nvSpPr>
          <p:cNvPr id="61" name="Уровень текста 1…"/>
          <p:cNvSpPr txBox="1">
            <a:spLocks noGrp="1"/>
          </p:cNvSpPr>
          <p:nvPr>
            <p:ph type="body" sz="quarter" idx="1" hasCustomPrompt="1"/>
          </p:nvPr>
        </p:nvSpPr>
        <p:spPr>
          <a:xfrm>
            <a:off x="373889" y="4538028"/>
            <a:ext cx="3030472" cy="2558696"/>
          </a:xfrm>
          <a:prstGeom prst="rect">
            <a:avLst/>
          </a:prstGeom>
        </p:spPr>
        <p:txBody>
          <a:bodyPr/>
          <a:lstStyle>
            <a:lvl1pPr marL="457200" indent="-457200" defTabSz="1901001">
              <a:lnSpc>
                <a:spcPct val="90000"/>
              </a:lnSpc>
              <a:spcBef>
                <a:spcPts val="3500"/>
              </a:spcBef>
              <a:buSzPct val="123000"/>
              <a:buChar char="•"/>
              <a:defRPr sz="3600" b="0"/>
            </a:lvl1pPr>
            <a:lvl2pPr marL="1066800" indent="-457200" defTabSz="1901001">
              <a:lnSpc>
                <a:spcPct val="90000"/>
              </a:lnSpc>
              <a:spcBef>
                <a:spcPts val="3500"/>
              </a:spcBef>
              <a:buSzPct val="123000"/>
              <a:buChar char="•"/>
              <a:defRPr sz="3600" b="0"/>
            </a:lvl2pPr>
            <a:lvl3pPr marL="1676400" indent="-457200" defTabSz="1901001">
              <a:lnSpc>
                <a:spcPct val="90000"/>
              </a:lnSpc>
              <a:spcBef>
                <a:spcPts val="3500"/>
              </a:spcBef>
              <a:buSzPct val="123000"/>
              <a:buChar char="•"/>
              <a:defRPr sz="3600" b="0"/>
            </a:lvl3pPr>
            <a:lvl4pPr marL="2286000" indent="-457200" defTabSz="1901001">
              <a:lnSpc>
                <a:spcPct val="90000"/>
              </a:lnSpc>
              <a:spcBef>
                <a:spcPts val="3500"/>
              </a:spcBef>
              <a:buSzPct val="123000"/>
              <a:buChar char="•"/>
              <a:defRPr sz="3600" b="0"/>
            </a:lvl4pPr>
            <a:lvl5pPr marL="2895600" indent="-457200" defTabSz="1901001">
              <a:lnSpc>
                <a:spcPct val="90000"/>
              </a:lnSpc>
              <a:spcBef>
                <a:spcPts val="3500"/>
              </a:spcBef>
              <a:buSzPct val="123000"/>
              <a:buChar char="•"/>
              <a:defRPr sz="3600" b="0"/>
            </a:lvl5pPr>
          </a:lstStyle>
          <a:p>
            <a:r>
              <a:t>Текст пункта на слайде</a:t>
            </a:r>
          </a:p>
          <a:p>
            <a:pPr lvl="1"/>
            <a:endParaRPr/>
          </a:p>
          <a:p>
            <a:pPr lvl="2"/>
            <a:endParaRPr/>
          </a:p>
          <a:p>
            <a:pPr lvl="3"/>
            <a:endParaRPr/>
          </a:p>
          <a:p>
            <a:pPr lvl="4"/>
            <a:endParaRPr/>
          </a:p>
        </p:txBody>
      </p:sp>
      <p:sp>
        <p:nvSpPr>
          <p:cNvPr id="62" name="Тарелка пасты папарделле с зелёным маслом из петрушки, жареным фундуком и стружкой сыра пармезан"/>
          <p:cNvSpPr>
            <a:spLocks noGrp="1"/>
          </p:cNvSpPr>
          <p:nvPr>
            <p:ph type="pic" sz="quarter" idx="22"/>
          </p:nvPr>
        </p:nvSpPr>
        <p:spPr>
          <a:xfrm>
            <a:off x="3778250" y="3095224"/>
            <a:ext cx="3383094" cy="4510792"/>
          </a:xfrm>
          <a:prstGeom prst="rect">
            <a:avLst/>
          </a:prstGeom>
        </p:spPr>
        <p:txBody>
          <a:bodyPr lIns="91439" tIns="45719" rIns="91439" bIns="45719">
            <a:noAutofit/>
          </a:bodyPr>
          <a:lstStyle/>
          <a:p>
            <a:endParaRPr/>
          </a:p>
        </p:txBody>
      </p:sp>
      <p:sp>
        <p:nvSpPr>
          <p:cNvPr id="63" name="Заголовок слайда"/>
          <p:cNvSpPr txBox="1">
            <a:spLocks noGrp="1"/>
          </p:cNvSpPr>
          <p:nvPr>
            <p:ph type="title" hasCustomPrompt="1"/>
          </p:nvPr>
        </p:nvSpPr>
        <p:spPr>
          <a:xfrm>
            <a:off x="373889" y="3555967"/>
            <a:ext cx="3030472" cy="444732"/>
          </a:xfrm>
          <a:prstGeom prst="rect">
            <a:avLst/>
          </a:prstGeom>
        </p:spPr>
        <p:txBody>
          <a:bodyPr anchor="t"/>
          <a:lstStyle>
            <a:lvl1pPr>
              <a:defRPr sz="6600" spc="-132"/>
            </a:lvl1pPr>
          </a:lstStyle>
          <a:p>
            <a:r>
              <a:t>Заголовок слайда</a:t>
            </a:r>
          </a:p>
        </p:txBody>
      </p:sp>
      <p:sp>
        <p:nvSpPr>
          <p:cNvPr id="6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Заголовок, пункты, видео — мелко">
    <p:spTree>
      <p:nvGrpSpPr>
        <p:cNvPr id="1" name=""/>
        <p:cNvGrpSpPr/>
        <p:nvPr/>
      </p:nvGrpSpPr>
      <p:grpSpPr>
        <a:xfrm>
          <a:off x="0" y="0"/>
          <a:ext cx="0" cy="0"/>
          <a:chOff x="0" y="0"/>
          <a:chExt cx="0" cy="0"/>
        </a:xfrm>
      </p:grpSpPr>
      <p:sp>
        <p:nvSpPr>
          <p:cNvPr id="71" name="Подзаголовок слайда"/>
          <p:cNvSpPr txBox="1">
            <a:spLocks noGrp="1"/>
          </p:cNvSpPr>
          <p:nvPr>
            <p:ph type="body" sz="quarter" idx="21" hasCustomPrompt="1"/>
          </p:nvPr>
        </p:nvSpPr>
        <p:spPr>
          <a:xfrm>
            <a:off x="373889" y="3956805"/>
            <a:ext cx="3030472" cy="289685"/>
          </a:xfrm>
          <a:prstGeom prst="rect">
            <a:avLst/>
          </a:prstGeom>
        </p:spPr>
        <p:txBody>
          <a:bodyPr lIns="14168" tIns="14168" rIns="14168" bIns="14168"/>
          <a:lstStyle>
            <a:lvl1pPr defTabSz="263869">
              <a:defRPr sz="1721"/>
            </a:lvl1pPr>
          </a:lstStyle>
          <a:p>
            <a:r>
              <a:t>Подзаголовок слайда</a:t>
            </a:r>
          </a:p>
        </p:txBody>
      </p:sp>
      <p:sp>
        <p:nvSpPr>
          <p:cNvPr id="72" name="Уровень текста 1…"/>
          <p:cNvSpPr txBox="1">
            <a:spLocks noGrp="1"/>
          </p:cNvSpPr>
          <p:nvPr>
            <p:ph type="body" sz="quarter" idx="1" hasCustomPrompt="1"/>
          </p:nvPr>
        </p:nvSpPr>
        <p:spPr>
          <a:xfrm>
            <a:off x="373889" y="4538028"/>
            <a:ext cx="3030472" cy="2558696"/>
          </a:xfrm>
          <a:prstGeom prst="rect">
            <a:avLst/>
          </a:prstGeom>
        </p:spPr>
        <p:txBody>
          <a:bodyPr/>
          <a:lstStyle>
            <a:lvl1pPr marL="457200" indent="-457200" defTabSz="1901001">
              <a:lnSpc>
                <a:spcPct val="90000"/>
              </a:lnSpc>
              <a:spcBef>
                <a:spcPts val="3500"/>
              </a:spcBef>
              <a:buSzPct val="123000"/>
              <a:buChar char="•"/>
              <a:defRPr sz="3600" b="0"/>
            </a:lvl1pPr>
            <a:lvl2pPr marL="1066800" indent="-457200" defTabSz="1901001">
              <a:lnSpc>
                <a:spcPct val="90000"/>
              </a:lnSpc>
              <a:spcBef>
                <a:spcPts val="3500"/>
              </a:spcBef>
              <a:buSzPct val="123000"/>
              <a:buChar char="•"/>
              <a:defRPr sz="3600" b="0"/>
            </a:lvl2pPr>
            <a:lvl3pPr marL="1676400" indent="-457200" defTabSz="1901001">
              <a:lnSpc>
                <a:spcPct val="90000"/>
              </a:lnSpc>
              <a:spcBef>
                <a:spcPts val="3500"/>
              </a:spcBef>
              <a:buSzPct val="123000"/>
              <a:buChar char="•"/>
              <a:defRPr sz="3600" b="0"/>
            </a:lvl3pPr>
            <a:lvl4pPr marL="2286000" indent="-457200" defTabSz="1901001">
              <a:lnSpc>
                <a:spcPct val="90000"/>
              </a:lnSpc>
              <a:spcBef>
                <a:spcPts val="3500"/>
              </a:spcBef>
              <a:buSzPct val="123000"/>
              <a:buChar char="•"/>
              <a:defRPr sz="3600" b="0"/>
            </a:lvl4pPr>
            <a:lvl5pPr marL="2895600" indent="-457200" defTabSz="1901001">
              <a:lnSpc>
                <a:spcPct val="90000"/>
              </a:lnSpc>
              <a:spcBef>
                <a:spcPts val="3500"/>
              </a:spcBef>
              <a:buSzPct val="123000"/>
              <a:buChar char="•"/>
              <a:defRPr sz="3600" b="0"/>
            </a:lvl5pPr>
          </a:lstStyle>
          <a:p>
            <a:r>
              <a:t>Текст пункта на слайде</a:t>
            </a:r>
          </a:p>
          <a:p>
            <a:pPr lvl="1"/>
            <a:endParaRPr/>
          </a:p>
          <a:p>
            <a:pPr lvl="2"/>
            <a:endParaRPr/>
          </a:p>
          <a:p>
            <a:pPr lvl="3"/>
            <a:endParaRPr/>
          </a:p>
          <a:p>
            <a:pPr lvl="4"/>
            <a:endParaRPr/>
          </a:p>
        </p:txBody>
      </p:sp>
      <p:sp>
        <p:nvSpPr>
          <p:cNvPr id="73" name="Заголовок слайда"/>
          <p:cNvSpPr txBox="1">
            <a:spLocks noGrp="1"/>
          </p:cNvSpPr>
          <p:nvPr>
            <p:ph type="title" hasCustomPrompt="1"/>
          </p:nvPr>
        </p:nvSpPr>
        <p:spPr>
          <a:xfrm>
            <a:off x="373889" y="3555967"/>
            <a:ext cx="3030472" cy="444732"/>
          </a:xfrm>
          <a:prstGeom prst="rect">
            <a:avLst/>
          </a:prstGeom>
        </p:spPr>
        <p:txBody>
          <a:bodyPr anchor="t"/>
          <a:lstStyle>
            <a:lvl1pPr>
              <a:defRPr sz="6600" spc="-132"/>
            </a:lvl1pPr>
          </a:lstStyle>
          <a:p>
            <a:r>
              <a:t>Заголовок слайда</a:t>
            </a:r>
          </a:p>
        </p:txBody>
      </p:sp>
      <p:sp>
        <p:nvSpPr>
          <p:cNvPr id="7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Заголовок, пункты, видео — крупно">
    <p:spTree>
      <p:nvGrpSpPr>
        <p:cNvPr id="1" name=""/>
        <p:cNvGrpSpPr/>
        <p:nvPr/>
      </p:nvGrpSpPr>
      <p:grpSpPr>
        <a:xfrm>
          <a:off x="0" y="0"/>
          <a:ext cx="0" cy="0"/>
          <a:chOff x="0" y="0"/>
          <a:chExt cx="0" cy="0"/>
        </a:xfrm>
      </p:grpSpPr>
      <p:sp>
        <p:nvSpPr>
          <p:cNvPr id="81" name="Подзаголовок слайда"/>
          <p:cNvSpPr txBox="1">
            <a:spLocks noGrp="1"/>
          </p:cNvSpPr>
          <p:nvPr>
            <p:ph type="body" sz="quarter" idx="21" hasCustomPrompt="1"/>
          </p:nvPr>
        </p:nvSpPr>
        <p:spPr>
          <a:xfrm>
            <a:off x="373889" y="3956805"/>
            <a:ext cx="3030472" cy="289685"/>
          </a:xfrm>
          <a:prstGeom prst="rect">
            <a:avLst/>
          </a:prstGeom>
        </p:spPr>
        <p:txBody>
          <a:bodyPr lIns="14168" tIns="14168" rIns="14168" bIns="14168"/>
          <a:lstStyle>
            <a:lvl1pPr defTabSz="263869">
              <a:defRPr sz="1721"/>
            </a:lvl1pPr>
          </a:lstStyle>
          <a:p>
            <a:r>
              <a:t>Подзаголовок слайда</a:t>
            </a:r>
          </a:p>
        </p:txBody>
      </p:sp>
      <p:sp>
        <p:nvSpPr>
          <p:cNvPr id="82" name="Уровень текста 1…"/>
          <p:cNvSpPr txBox="1">
            <a:spLocks noGrp="1"/>
          </p:cNvSpPr>
          <p:nvPr>
            <p:ph type="body" sz="quarter" idx="1" hasCustomPrompt="1"/>
          </p:nvPr>
        </p:nvSpPr>
        <p:spPr>
          <a:xfrm>
            <a:off x="373889" y="4538028"/>
            <a:ext cx="3030472" cy="2558696"/>
          </a:xfrm>
          <a:prstGeom prst="rect">
            <a:avLst/>
          </a:prstGeom>
        </p:spPr>
        <p:txBody>
          <a:bodyPr/>
          <a:lstStyle>
            <a:lvl1pPr marL="457200" indent="-457200" defTabSz="1901001">
              <a:lnSpc>
                <a:spcPct val="90000"/>
              </a:lnSpc>
              <a:spcBef>
                <a:spcPts val="3500"/>
              </a:spcBef>
              <a:buSzPct val="123000"/>
              <a:buChar char="•"/>
              <a:defRPr sz="3600" b="0"/>
            </a:lvl1pPr>
            <a:lvl2pPr marL="1066800" indent="-457200" defTabSz="1901001">
              <a:lnSpc>
                <a:spcPct val="90000"/>
              </a:lnSpc>
              <a:spcBef>
                <a:spcPts val="3500"/>
              </a:spcBef>
              <a:buSzPct val="123000"/>
              <a:buChar char="•"/>
              <a:defRPr sz="3600" b="0"/>
            </a:lvl2pPr>
            <a:lvl3pPr marL="1676400" indent="-457200" defTabSz="1901001">
              <a:lnSpc>
                <a:spcPct val="90000"/>
              </a:lnSpc>
              <a:spcBef>
                <a:spcPts val="3500"/>
              </a:spcBef>
              <a:buSzPct val="123000"/>
              <a:buChar char="•"/>
              <a:defRPr sz="3600" b="0"/>
            </a:lvl3pPr>
            <a:lvl4pPr marL="2286000" indent="-457200" defTabSz="1901001">
              <a:lnSpc>
                <a:spcPct val="90000"/>
              </a:lnSpc>
              <a:spcBef>
                <a:spcPts val="3500"/>
              </a:spcBef>
              <a:buSzPct val="123000"/>
              <a:buChar char="•"/>
              <a:defRPr sz="3600" b="0"/>
            </a:lvl4pPr>
            <a:lvl5pPr marL="2895600" indent="-457200" defTabSz="1901001">
              <a:lnSpc>
                <a:spcPct val="90000"/>
              </a:lnSpc>
              <a:spcBef>
                <a:spcPts val="3500"/>
              </a:spcBef>
              <a:buSzPct val="123000"/>
              <a:buChar char="•"/>
              <a:defRPr sz="3600" b="0"/>
            </a:lvl5pPr>
          </a:lstStyle>
          <a:p>
            <a:r>
              <a:t>Текст пункта на слайде</a:t>
            </a:r>
          </a:p>
          <a:p>
            <a:pPr lvl="1"/>
            <a:endParaRPr/>
          </a:p>
          <a:p>
            <a:pPr lvl="2"/>
            <a:endParaRPr/>
          </a:p>
          <a:p>
            <a:pPr lvl="3"/>
            <a:endParaRPr/>
          </a:p>
          <a:p>
            <a:pPr lvl="4"/>
            <a:endParaRPr/>
          </a:p>
        </p:txBody>
      </p:sp>
      <p:sp>
        <p:nvSpPr>
          <p:cNvPr id="83" name="Заголовок слайда"/>
          <p:cNvSpPr txBox="1">
            <a:spLocks noGrp="1"/>
          </p:cNvSpPr>
          <p:nvPr>
            <p:ph type="title" hasCustomPrompt="1"/>
          </p:nvPr>
        </p:nvSpPr>
        <p:spPr>
          <a:xfrm>
            <a:off x="373889" y="3555967"/>
            <a:ext cx="3030472" cy="444732"/>
          </a:xfrm>
          <a:prstGeom prst="rect">
            <a:avLst/>
          </a:prstGeom>
        </p:spPr>
        <p:txBody>
          <a:bodyPr anchor="t"/>
          <a:lstStyle>
            <a:lvl1pPr>
              <a:defRPr sz="6600" spc="-132"/>
            </a:lvl1pPr>
          </a:lstStyle>
          <a:p>
            <a:r>
              <a:t>Заголовок слайда</a:t>
            </a:r>
          </a:p>
        </p:txBody>
      </p:sp>
      <p:sp>
        <p:nvSpPr>
          <p:cNvPr id="8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Раздел">
    <p:spTree>
      <p:nvGrpSpPr>
        <p:cNvPr id="1" name=""/>
        <p:cNvGrpSpPr/>
        <p:nvPr/>
      </p:nvGrpSpPr>
      <p:grpSpPr>
        <a:xfrm>
          <a:off x="0" y="0"/>
          <a:ext cx="0" cy="0"/>
          <a:chOff x="0" y="0"/>
          <a:chExt cx="0" cy="0"/>
        </a:xfrm>
      </p:grpSpPr>
      <p:sp>
        <p:nvSpPr>
          <p:cNvPr id="91" name="Заголовок раздела"/>
          <p:cNvSpPr txBox="1">
            <a:spLocks noGrp="1"/>
          </p:cNvSpPr>
          <p:nvPr>
            <p:ph type="title" hasCustomPrompt="1"/>
          </p:nvPr>
        </p:nvSpPr>
        <p:spPr>
          <a:xfrm>
            <a:off x="373888" y="4626471"/>
            <a:ext cx="6808723" cy="1440458"/>
          </a:xfrm>
          <a:prstGeom prst="rect">
            <a:avLst/>
          </a:prstGeom>
        </p:spPr>
        <p:txBody>
          <a:bodyPr anchor="ctr"/>
          <a:lstStyle>
            <a:lvl1pPr>
              <a:defRPr b="0">
                <a:latin typeface="Helvetica Neue Medium"/>
                <a:ea typeface="Helvetica Neue Medium"/>
                <a:cs typeface="Helvetica Neue Medium"/>
                <a:sym typeface="Helvetica Neue Medium"/>
              </a:defRPr>
            </a:lvl1pPr>
          </a:lstStyle>
          <a:p>
            <a:r>
              <a:t>Заголовок раздела</a:t>
            </a:r>
          </a:p>
        </p:txBody>
      </p:sp>
      <p:sp>
        <p:nvSpPr>
          <p:cNvPr id="92" name="Номер слайда"/>
          <p:cNvSpPr txBox="1">
            <a:spLocks noGrp="1"/>
          </p:cNvSpPr>
          <p:nvPr>
            <p:ph type="sldNum" sz="quarter" idx="2"/>
          </p:nvPr>
        </p:nvSpPr>
        <p:spPr>
          <a:xfrm>
            <a:off x="3655364" y="7162873"/>
            <a:ext cx="241900" cy="229708"/>
          </a:xfrm>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Заголовок презентации"/>
          <p:cNvSpPr txBox="1">
            <a:spLocks noGrp="1"/>
          </p:cNvSpPr>
          <p:nvPr>
            <p:ph type="title" hasCustomPrompt="1"/>
          </p:nvPr>
        </p:nvSpPr>
        <p:spPr>
          <a:xfrm>
            <a:off x="373888" y="4019413"/>
            <a:ext cx="6808723" cy="14404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b">
            <a:normAutofit/>
          </a:bodyPr>
          <a:lstStyle/>
          <a:p>
            <a:r>
              <a:t>Заголовок презентации</a:t>
            </a:r>
          </a:p>
        </p:txBody>
      </p:sp>
      <p:sp>
        <p:nvSpPr>
          <p:cNvPr id="3" name="Уровень текста 1…"/>
          <p:cNvSpPr txBox="1">
            <a:spLocks noGrp="1"/>
          </p:cNvSpPr>
          <p:nvPr>
            <p:ph type="body" idx="1" hasCustomPrompt="1"/>
          </p:nvPr>
        </p:nvSpPr>
        <p:spPr>
          <a:xfrm>
            <a:off x="372291" y="5459870"/>
            <a:ext cx="6808722" cy="59035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ormAutofit/>
          </a:bodyPr>
          <a:lstStyle/>
          <a:p>
            <a:r>
              <a:t>Подзаголовок презентации</a:t>
            </a:r>
          </a:p>
          <a:p>
            <a:pPr lvl="1"/>
            <a:endParaRPr/>
          </a:p>
          <a:p>
            <a:pPr lvl="2"/>
            <a:endParaRPr/>
          </a:p>
          <a:p>
            <a:pPr lvl="3"/>
            <a:endParaRPr/>
          </a:p>
          <a:p>
            <a:pPr lvl="4"/>
            <a:endParaRPr/>
          </a:p>
        </p:txBody>
      </p:sp>
      <p:sp>
        <p:nvSpPr>
          <p:cNvPr id="4" name="Номер слайда"/>
          <p:cNvSpPr txBox="1">
            <a:spLocks noGrp="1"/>
          </p:cNvSpPr>
          <p:nvPr>
            <p:ph type="sldNum" sz="quarter" idx="2"/>
          </p:nvPr>
        </p:nvSpPr>
        <p:spPr>
          <a:xfrm>
            <a:off x="3655364" y="7161561"/>
            <a:ext cx="241900" cy="229708"/>
          </a:xfrm>
          <a:prstGeom prst="rect">
            <a:avLst/>
          </a:prstGeom>
          <a:ln w="3175">
            <a:miter lim="400000"/>
          </a:ln>
        </p:spPr>
        <p:txBody>
          <a:bodyPr wrap="none" lIns="15742" tIns="15742" rIns="15742" bIns="15742" anchor="b">
            <a:spAutoFit/>
          </a:bodyPr>
          <a:lstStyle>
            <a:lvl1pPr algn="ctr" defTabSz="455459">
              <a:lnSpc>
                <a:spcPct val="100000"/>
              </a:lnSpc>
              <a:spcBef>
                <a:spcPts val="0"/>
              </a:spcBef>
              <a:defRPr sz="1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spd="med"/>
  <p:txStyles>
    <p:titleStyle>
      <a:lvl1pPr marL="0" marR="0" indent="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1pPr>
      <a:lvl2pPr marL="0" marR="0" indent="4572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2pPr>
      <a:lvl3pPr marL="0" marR="0" indent="9144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3pPr>
      <a:lvl4pPr marL="0" marR="0" indent="13716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4pPr>
      <a:lvl5pPr marL="0" marR="0" indent="18288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5pPr>
      <a:lvl6pPr marL="0" marR="0" indent="22860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6pPr>
      <a:lvl7pPr marL="0" marR="0" indent="27432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7pPr>
      <a:lvl8pPr marL="0" marR="0" indent="32004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8pPr>
      <a:lvl9pPr marL="0" marR="0" indent="3657600" algn="l" defTabSz="1901001" rtl="0" latinLnBrk="0">
        <a:lnSpc>
          <a:spcPct val="80000"/>
        </a:lnSpc>
        <a:spcBef>
          <a:spcPts val="0"/>
        </a:spcBef>
        <a:spcAft>
          <a:spcPts val="0"/>
        </a:spcAft>
        <a:buClrTx/>
        <a:buSzTx/>
        <a:buFontTx/>
        <a:buNone/>
        <a:tabLst/>
        <a:defRPr sz="9000" b="1" i="0" u="none" strike="noStrike" cap="none" spc="-180" baseline="0">
          <a:solidFill>
            <a:srgbClr val="000000"/>
          </a:solidFill>
          <a:uFillTx/>
          <a:latin typeface="+mn-lt"/>
          <a:ea typeface="+mn-ea"/>
          <a:cs typeface="+mn-cs"/>
          <a:sym typeface="Helvetica Neue"/>
        </a:defRPr>
      </a:lvl9pPr>
    </p:titleStyle>
    <p:bodyStyle>
      <a:lvl1pPr marL="0" marR="0" indent="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1pPr>
      <a:lvl2pPr marL="0" marR="0" indent="4572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2pPr>
      <a:lvl3pPr marL="0" marR="0" indent="9144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3pPr>
      <a:lvl4pPr marL="0" marR="0" indent="13716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4pPr>
      <a:lvl5pPr marL="0" marR="0" indent="18288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5pPr>
      <a:lvl6pPr marL="0" marR="0" indent="22860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6pPr>
      <a:lvl7pPr marL="0" marR="0" indent="27432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7pPr>
      <a:lvl8pPr marL="0" marR="0" indent="32004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8pPr>
      <a:lvl9pPr marL="0" marR="0" indent="3657600" algn="l" defTabSz="643584" rtl="0" latinLnBrk="0">
        <a:lnSpc>
          <a:spcPct val="100000"/>
        </a:lnSpc>
        <a:spcBef>
          <a:spcPts val="0"/>
        </a:spcBef>
        <a:spcAft>
          <a:spcPts val="0"/>
        </a:spcAft>
        <a:buClrTx/>
        <a:buSzTx/>
        <a:buFontTx/>
        <a:buNone/>
        <a:tabLst/>
        <a:defRPr sz="4200" b="1" i="0" u="none" strike="noStrike" cap="none" spc="0" baseline="0">
          <a:solidFill>
            <a:srgbClr val="000000"/>
          </a:solidFill>
          <a:uFillTx/>
          <a:latin typeface="+mn-lt"/>
          <a:ea typeface="+mn-ea"/>
          <a:cs typeface="+mn-cs"/>
          <a:sym typeface="Helvetica Neue"/>
        </a:defRPr>
      </a:lvl9pPr>
    </p:bodyStyle>
    <p:otherStyle>
      <a:lvl1pPr marL="0" marR="0" indent="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1pPr>
      <a:lvl2pPr marL="0" marR="0" indent="4572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2pPr>
      <a:lvl3pPr marL="0" marR="0" indent="9144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3pPr>
      <a:lvl4pPr marL="0" marR="0" indent="13716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4pPr>
      <a:lvl5pPr marL="0" marR="0" indent="18288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5pPr>
      <a:lvl6pPr marL="0" marR="0" indent="22860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6pPr>
      <a:lvl7pPr marL="0" marR="0" indent="27432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7pPr>
      <a:lvl8pPr marL="0" marR="0" indent="32004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8pPr>
      <a:lvl9pPr marL="0" marR="0" indent="3657600" algn="ctr" defTabSz="455459"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ti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chart" Target="../charts/chart6.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chart" Target="../charts/chart7.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chart" Target="../charts/chart8.xml"/><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chart" Target="../charts/chart9.xml"/><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chart" Target="../charts/chart10.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chart" Target="../charts/chart11.xml"/><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chart" Target="../charts/chart1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7.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8.png"/></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7.png"/></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7.png"/><Relationship Id="rId7" Type="http://schemas.openxmlformats.org/officeDocument/2006/relationships/chart" Target="../charts/chart2.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6.png"/><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chart" Target="../charts/chart5.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Прямоугольник"/>
          <p:cNvSpPr/>
          <p:nvPr/>
        </p:nvSpPr>
        <p:spPr>
          <a:xfrm>
            <a:off x="-52729" y="-57004"/>
            <a:ext cx="7661958" cy="10807408"/>
          </a:xfrm>
          <a:prstGeom prst="rect">
            <a:avLst/>
          </a:prstGeom>
          <a:solidFill>
            <a:srgbClr val="00A0D6"/>
          </a:solidFill>
          <a:ln w="3175">
            <a:miter lim="400000"/>
          </a:ln>
        </p:spPr>
        <p:txBody>
          <a:bodyPr lIns="15742" tIns="15742" rIns="15742" bIns="15742" anchor="ctr"/>
          <a:lstStyle/>
          <a:p>
            <a:pPr algn="ctr" defTabSz="643584">
              <a:lnSpc>
                <a:spcPct val="100000"/>
              </a:lnSpc>
              <a:spcBef>
                <a:spcPts val="0"/>
              </a:spcBef>
              <a:defRPr sz="2600">
                <a:solidFill>
                  <a:srgbClr val="FFFFFF"/>
                </a:solidFill>
                <a:latin typeface="Helvetica Neue Medium"/>
                <a:ea typeface="Helvetica Neue Medium"/>
                <a:cs typeface="Helvetica Neue Medium"/>
                <a:sym typeface="Helvetica Neue Medium"/>
              </a:defRPr>
            </a:pPr>
            <a:endParaRPr/>
          </a:p>
        </p:txBody>
      </p:sp>
      <p:pic>
        <p:nvPicPr>
          <p:cNvPr id="172" name="Изображение" descr="Изображение"/>
          <p:cNvPicPr>
            <a:picLocks noChangeAspect="1"/>
          </p:cNvPicPr>
          <p:nvPr/>
        </p:nvPicPr>
        <p:blipFill>
          <a:blip r:embed="rId2"/>
          <a:stretch>
            <a:fillRect/>
          </a:stretch>
        </p:blipFill>
        <p:spPr>
          <a:xfrm rot="1146">
            <a:off x="2570647" y="5213780"/>
            <a:ext cx="6968091" cy="6693541"/>
          </a:xfrm>
          <a:prstGeom prst="rect">
            <a:avLst/>
          </a:prstGeom>
          <a:ln w="3175">
            <a:miter lim="400000"/>
          </a:ln>
        </p:spPr>
      </p:pic>
      <p:sp>
        <p:nvSpPr>
          <p:cNvPr id="173" name="АНАЛІТИЧНА…"/>
          <p:cNvSpPr txBox="1"/>
          <p:nvPr/>
        </p:nvSpPr>
        <p:spPr>
          <a:xfrm>
            <a:off x="540122" y="3528070"/>
            <a:ext cx="4188379" cy="13367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15742" tIns="15742" rIns="15742" bIns="15742" anchor="ctr">
            <a:spAutoFit/>
          </a:bodyPr>
          <a:lstStyle/>
          <a:p>
            <a:pPr defTabSz="457200">
              <a:lnSpc>
                <a:spcPct val="80000"/>
              </a:lnSpc>
              <a:spcBef>
                <a:spcPts val="0"/>
              </a:spcBef>
              <a:defRPr sz="5300">
                <a:solidFill>
                  <a:srgbClr val="FFFFFF"/>
                </a:solidFill>
                <a:latin typeface="Aktifo-A-ExtraBold"/>
                <a:ea typeface="Aktifo-A-ExtraBold"/>
                <a:cs typeface="Aktifo-A-ExtraBold"/>
                <a:sym typeface="Aktifo-A-ExtraBold"/>
              </a:defRPr>
            </a:pPr>
            <a:r>
              <a:rPr lang="en-US" dirty="0" smtClean="0"/>
              <a:t>ANALYTICAL</a:t>
            </a:r>
            <a:endParaRPr lang="uk-UA" dirty="0" smtClean="0"/>
          </a:p>
          <a:p>
            <a:pPr defTabSz="457200">
              <a:lnSpc>
                <a:spcPct val="80000"/>
              </a:lnSpc>
              <a:spcBef>
                <a:spcPts val="0"/>
              </a:spcBef>
              <a:defRPr sz="5300">
                <a:solidFill>
                  <a:srgbClr val="FFFFFF"/>
                </a:solidFill>
                <a:latin typeface="Aktifo-A-ExtraBold"/>
                <a:ea typeface="Aktifo-A-ExtraBold"/>
                <a:cs typeface="Aktifo-A-ExtraBold"/>
                <a:sym typeface="Aktifo-A-ExtraBold"/>
              </a:defRPr>
            </a:pPr>
            <a:r>
              <a:rPr lang="en-US" dirty="0" smtClean="0"/>
              <a:t>BRIEF</a:t>
            </a:r>
            <a:endParaRPr dirty="0"/>
          </a:p>
        </p:txBody>
      </p:sp>
      <p:sp>
        <p:nvSpPr>
          <p:cNvPr id="174" name="за результатами…"/>
          <p:cNvSpPr txBox="1"/>
          <p:nvPr/>
        </p:nvSpPr>
        <p:spPr>
          <a:xfrm>
            <a:off x="536807" y="5588309"/>
            <a:ext cx="6482886" cy="10166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2000">
                <a:solidFill>
                  <a:srgbClr val="FFFFFF"/>
                </a:solidFill>
                <a:latin typeface="Aktifo-A-Medium"/>
                <a:ea typeface="Aktifo-A-Medium"/>
                <a:cs typeface="Aktifo-A-Medium"/>
                <a:sym typeface="Aktifo-A-Medium"/>
              </a:defRPr>
            </a:pPr>
            <a:r>
              <a:rPr lang="en-US" dirty="0"/>
              <a:t>Based on the results of a study on the implementation of the National Strategy for the Development of Inclusive Education for the period up to 2029 in the Poltava and </a:t>
            </a:r>
            <a:r>
              <a:rPr lang="en-US" dirty="0" err="1"/>
              <a:t>Kirovohrad</a:t>
            </a:r>
            <a:r>
              <a:rPr lang="en-US" dirty="0"/>
              <a:t> </a:t>
            </a:r>
            <a:r>
              <a:rPr lang="en-US" dirty="0" smtClean="0"/>
              <a:t>regions</a:t>
            </a:r>
            <a:endParaRPr lang="uk-UA" dirty="0" smtClean="0"/>
          </a:p>
        </p:txBody>
      </p:sp>
      <p:sp>
        <p:nvSpPr>
          <p:cNvPr id="175" name="Опитування проведено…"/>
          <p:cNvSpPr txBox="1"/>
          <p:nvPr/>
        </p:nvSpPr>
        <p:spPr>
          <a:xfrm>
            <a:off x="546318" y="8883752"/>
            <a:ext cx="2553316" cy="42574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15742" tIns="15742" rIns="15742" bIns="15742">
            <a:spAutoFit/>
          </a:bodyPr>
          <a:lstStyle/>
          <a:p>
            <a:pPr defTabSz="457200">
              <a:lnSpc>
                <a:spcPct val="80000"/>
              </a:lnSpc>
              <a:spcBef>
                <a:spcPts val="0"/>
              </a:spcBef>
              <a:defRPr sz="1600">
                <a:latin typeface="Aktifo-A-Book"/>
                <a:ea typeface="Aktifo-A-Book"/>
                <a:cs typeface="Aktifo-A-Book"/>
                <a:sym typeface="Aktifo-A-Book"/>
              </a:defRPr>
            </a:pPr>
            <a:r>
              <a:rPr lang="en-US" dirty="0"/>
              <a:t>The survey was conducted </a:t>
            </a:r>
            <a:endParaRPr lang="uk-UA" dirty="0" smtClean="0"/>
          </a:p>
          <a:p>
            <a:pPr defTabSz="457200">
              <a:lnSpc>
                <a:spcPct val="80000"/>
              </a:lnSpc>
              <a:spcBef>
                <a:spcPts val="0"/>
              </a:spcBef>
              <a:defRPr sz="1600">
                <a:latin typeface="Aktifo-A-Book"/>
                <a:ea typeface="Aktifo-A-Book"/>
                <a:cs typeface="Aktifo-A-Book"/>
                <a:sym typeface="Aktifo-A-Book"/>
              </a:defRPr>
            </a:pPr>
            <a:r>
              <a:rPr lang="en-US" dirty="0" smtClean="0"/>
              <a:t>as </a:t>
            </a:r>
            <a:r>
              <a:rPr lang="en-US" dirty="0"/>
              <a:t>part of a UNICEF project</a:t>
            </a:r>
            <a:endParaRPr dirty="0"/>
          </a:p>
        </p:txBody>
      </p:sp>
      <p:sp>
        <p:nvSpPr>
          <p:cNvPr id="176" name="«Підсилення спроможності…"/>
          <p:cNvSpPr txBox="1"/>
          <p:nvPr/>
        </p:nvSpPr>
        <p:spPr>
          <a:xfrm>
            <a:off x="509164" y="9535371"/>
            <a:ext cx="4206011" cy="121365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15742" tIns="15742" rIns="15742" bIns="15742">
            <a:spAutoFit/>
          </a:bodyPr>
          <a:lstStyle/>
          <a:p>
            <a:pPr defTabSz="457200">
              <a:lnSpc>
                <a:spcPct val="80000"/>
              </a:lnSpc>
              <a:spcBef>
                <a:spcPts val="0"/>
              </a:spcBef>
              <a:defRPr sz="1600">
                <a:latin typeface="Aktifo-A-Book"/>
                <a:ea typeface="Aktifo-A-Book"/>
                <a:cs typeface="Aktifo-A-Book"/>
                <a:sym typeface="Aktifo-A-Book"/>
              </a:defRPr>
            </a:pPr>
            <a:r>
              <a:rPr lang="en-US" dirty="0"/>
              <a:t>«Transforming the system of capacity </a:t>
            </a:r>
            <a:r>
              <a:rPr lang="en-US" dirty="0" smtClean="0"/>
              <a:t>building</a:t>
            </a:r>
            <a:endParaRPr lang="uk-UA" dirty="0" smtClean="0"/>
          </a:p>
          <a:p>
            <a:pPr defTabSz="457200">
              <a:lnSpc>
                <a:spcPct val="80000"/>
              </a:lnSpc>
              <a:spcBef>
                <a:spcPts val="0"/>
              </a:spcBef>
              <a:defRPr sz="1600">
                <a:latin typeface="Aktifo-A-Book"/>
                <a:ea typeface="Aktifo-A-Book"/>
                <a:cs typeface="Aktifo-A-Book"/>
                <a:sym typeface="Aktifo-A-Book"/>
              </a:defRPr>
            </a:pPr>
            <a:r>
              <a:rPr lang="en-US" dirty="0" smtClean="0"/>
              <a:t> </a:t>
            </a:r>
            <a:r>
              <a:rPr lang="en-US" dirty="0"/>
              <a:t>in inclusive education</a:t>
            </a:r>
            <a:r>
              <a:rPr lang="en-US" dirty="0" smtClean="0"/>
              <a:t>»</a:t>
            </a:r>
            <a:endParaRPr lang="uk-UA" dirty="0" smtClean="0"/>
          </a:p>
          <a:p>
            <a:pPr defTabSz="457200">
              <a:lnSpc>
                <a:spcPct val="80000"/>
              </a:lnSpc>
              <a:spcBef>
                <a:spcPts val="0"/>
              </a:spcBef>
              <a:defRPr sz="1600">
                <a:latin typeface="Aktifo-A-Book"/>
                <a:ea typeface="Aktifo-A-Book"/>
                <a:cs typeface="Aktifo-A-Book"/>
                <a:sym typeface="Aktifo-A-Book"/>
              </a:defRPr>
            </a:pPr>
            <a:r>
              <a:rPr lang="en-US" dirty="0"/>
              <a:t>implemented by the </a:t>
            </a:r>
            <a:r>
              <a:rPr lang="en-US" dirty="0" smtClean="0"/>
              <a:t>PO </a:t>
            </a:r>
            <a:r>
              <a:rPr lang="en-US" dirty="0"/>
              <a:t>“NOVA UNITED</a:t>
            </a:r>
            <a:r>
              <a:rPr lang="en-US" dirty="0" smtClean="0"/>
              <a:t>”</a:t>
            </a:r>
            <a:endParaRPr lang="uk-UA" dirty="0" smtClean="0"/>
          </a:p>
          <a:p>
            <a:pPr defTabSz="457200">
              <a:lnSpc>
                <a:spcPct val="80000"/>
              </a:lnSpc>
              <a:spcBef>
                <a:spcPts val="0"/>
              </a:spcBef>
              <a:defRPr sz="1600">
                <a:latin typeface="Aktifo-A-Book"/>
                <a:ea typeface="Aktifo-A-Book"/>
                <a:cs typeface="Aktifo-A-Book"/>
                <a:sym typeface="Aktifo-A-Book"/>
              </a:defRPr>
            </a:pPr>
            <a:endParaRPr lang="uk-UA" dirty="0"/>
          </a:p>
          <a:p>
            <a:pPr defTabSz="457200">
              <a:lnSpc>
                <a:spcPct val="80000"/>
              </a:lnSpc>
              <a:spcBef>
                <a:spcPts val="0"/>
              </a:spcBef>
              <a:defRPr sz="1600">
                <a:latin typeface="Aktifo-A-Book"/>
                <a:ea typeface="Aktifo-A-Book"/>
                <a:cs typeface="Aktifo-A-Book"/>
                <a:sym typeface="Aktifo-A-Book"/>
              </a:defRPr>
            </a:pPr>
            <a:r>
              <a:rPr lang="en-US" dirty="0"/>
              <a:t>Non-professional translation </a:t>
            </a:r>
          </a:p>
          <a:p>
            <a:pPr defTabSz="457200">
              <a:lnSpc>
                <a:spcPct val="80000"/>
              </a:lnSpc>
              <a:spcBef>
                <a:spcPts val="0"/>
              </a:spcBef>
              <a:defRPr sz="1600">
                <a:latin typeface="Aktifo-A-Book"/>
                <a:ea typeface="Aktifo-A-Book"/>
                <a:cs typeface="Aktifo-A-Book"/>
                <a:sym typeface="Aktifo-A-Book"/>
              </a:defRPr>
            </a:pPr>
            <a:endParaRPr dirty="0"/>
          </a:p>
        </p:txBody>
      </p:sp>
      <p:pic>
        <p:nvPicPr>
          <p:cNvPr id="177" name="Изображение" descr="Изображение"/>
          <p:cNvPicPr>
            <a:picLocks noChangeAspect="1"/>
          </p:cNvPicPr>
          <p:nvPr/>
        </p:nvPicPr>
        <p:blipFill>
          <a:blip r:embed="rId3"/>
          <a:stretch>
            <a:fillRect/>
          </a:stretch>
        </p:blipFill>
        <p:spPr>
          <a:xfrm>
            <a:off x="-1585602" y="-168019"/>
            <a:ext cx="4847673" cy="2046388"/>
          </a:xfrm>
          <a:prstGeom prst="rect">
            <a:avLst/>
          </a:prstGeom>
          <a:ln w="3175">
            <a:miter lim="400000"/>
          </a:ln>
        </p:spPr>
      </p:pic>
      <p:pic>
        <p:nvPicPr>
          <p:cNvPr id="178" name="Изображение" descr="Изображение"/>
          <p:cNvPicPr>
            <a:picLocks noChangeAspect="1"/>
          </p:cNvPicPr>
          <p:nvPr/>
        </p:nvPicPr>
        <p:blipFill>
          <a:blip r:embed="rId4"/>
          <a:stretch>
            <a:fillRect/>
          </a:stretch>
        </p:blipFill>
        <p:spPr>
          <a:xfrm>
            <a:off x="3742748" y="541222"/>
            <a:ext cx="3308579" cy="627906"/>
          </a:xfrm>
          <a:prstGeom prst="rect">
            <a:avLst/>
          </a:prstGeom>
          <a:ln w="3175">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 name="Прямоугольник"/>
          <p:cNvSpPr/>
          <p:nvPr/>
        </p:nvSpPr>
        <p:spPr>
          <a:xfrm>
            <a:off x="536807" y="2870030"/>
            <a:ext cx="6482886" cy="5689921"/>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pic>
        <p:nvPicPr>
          <p:cNvPr id="388"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389"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392" name="Сгруппировать"/>
          <p:cNvGrpSpPr/>
          <p:nvPr/>
        </p:nvGrpSpPr>
        <p:grpSpPr>
          <a:xfrm>
            <a:off x="4747383" y="675982"/>
            <a:ext cx="2278082" cy="433283"/>
            <a:chOff x="0" y="0"/>
            <a:chExt cx="2278080" cy="433281"/>
          </a:xfrm>
        </p:grpSpPr>
        <p:pic>
          <p:nvPicPr>
            <p:cNvPr id="390"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391"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393" name="Ставлення громадськості…"/>
          <p:cNvSpPr txBox="1"/>
          <p:nvPr/>
        </p:nvSpPr>
        <p:spPr>
          <a:xfrm>
            <a:off x="517757" y="935271"/>
            <a:ext cx="6520986" cy="69658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Public </a:t>
            </a:r>
            <a:r>
              <a:rPr lang="en-US" dirty="0"/>
              <a:t>attitudes towards the inclusion </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of </a:t>
            </a:r>
            <a:r>
              <a:rPr lang="en-US" dirty="0"/>
              <a:t>children with special educational needs </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in </a:t>
            </a:r>
            <a:r>
              <a:rPr lang="en-US" dirty="0"/>
              <a:t>the general education process. </a:t>
            </a:r>
            <a:r>
              <a:rPr sz="1200" b="0" dirty="0" smtClean="0">
                <a:latin typeface="Times Roman"/>
                <a:ea typeface="Times Roman"/>
                <a:cs typeface="Times Roman"/>
                <a:sym typeface="Times Roman"/>
              </a:rPr>
              <a:t> </a:t>
            </a:r>
            <a:endParaRPr sz="1200" b="0" dirty="0">
              <a:latin typeface="Times Roman"/>
              <a:ea typeface="Times Roman"/>
              <a:cs typeface="Times Roman"/>
              <a:sym typeface="Times Roman"/>
            </a:endParaRPr>
          </a:p>
        </p:txBody>
      </p:sp>
      <p:sp>
        <p:nvSpPr>
          <p:cNvPr id="394" name="10"/>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10</a:t>
            </a:r>
          </a:p>
        </p:txBody>
      </p:sp>
      <p:sp>
        <p:nvSpPr>
          <p:cNvPr id="395"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396" name="Респондентам було запропоновано висловити свою думку щодо доцільності залучення дітей з особливими освітніми потребами до загальноосвітнього навчального процесу разом з іншими дітьми. Опитування дало змогу виявити загальні тенденції сприйняття інклюзивно"/>
          <p:cNvSpPr txBox="1"/>
          <p:nvPr/>
        </p:nvSpPr>
        <p:spPr>
          <a:xfrm>
            <a:off x="536807" y="1818235"/>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Respondents were asked to express their opinion on the advisability of involving children with special educational needs in the general education process alongside other children. The survey revealed general trends in the perception of inclusive education among the population.</a:t>
            </a:r>
            <a:endParaRPr dirty="0"/>
          </a:p>
        </p:txBody>
      </p:sp>
      <p:sp>
        <p:nvSpPr>
          <p:cNvPr id="397" name="Результати:"/>
          <p:cNvSpPr txBox="1"/>
          <p:nvPr/>
        </p:nvSpPr>
        <p:spPr>
          <a:xfrm>
            <a:off x="761597" y="3047488"/>
            <a:ext cx="652098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Results:</a:t>
            </a:r>
            <a:endParaRPr dirty="0"/>
          </a:p>
        </p:txBody>
      </p:sp>
      <p:sp>
        <p:nvSpPr>
          <p:cNvPr id="398" name="2130 респондентів (близько 41,7%) обрали варіант «Так, але тільки за умови належної підтримки і адаптації». Це найбільш популярна відповідь, яка свідчить про переважну підтримку інклюзії, але з акцентом на потребу у відповідному ресурсному та організацій"/>
          <p:cNvSpPr txBox="1"/>
          <p:nvPr/>
        </p:nvSpPr>
        <p:spPr>
          <a:xfrm>
            <a:off x="536807" y="3465790"/>
            <a:ext cx="6212592" cy="428680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2100"/>
              </a:spcBef>
              <a:buClr>
                <a:srgbClr val="00A0D6"/>
              </a:buClr>
              <a:buSzPct val="100000"/>
              <a:buChar char="•"/>
              <a:defRPr sz="1400">
                <a:latin typeface="Aktifo-A-Book"/>
                <a:ea typeface="Aktifo-A-Book"/>
                <a:cs typeface="Aktifo-A-Book"/>
                <a:sym typeface="Aktifo-A-Book"/>
              </a:defRPr>
            </a:pPr>
            <a:r>
              <a:rPr lang="en-US" b="1" dirty="0" smtClean="0"/>
              <a:t>2,130 </a:t>
            </a:r>
            <a:r>
              <a:rPr lang="en-US" b="1" dirty="0"/>
              <a:t>respondents </a:t>
            </a:r>
            <a:r>
              <a:rPr lang="en-US" dirty="0"/>
              <a:t>(about 41.7%) chose the option “Yes, but only with adequate support and adaptation.” This is the most popular answer, indicating overwhelming support for inclusion, but with an emphasis on the need for adequate resources and organizational support (sufficient number of teaching assistants, adapted/modified curricula, qualified special education teachers, etc</a:t>
            </a:r>
            <a:r>
              <a:rPr lang="en-US" dirty="0" smtClean="0"/>
              <a:t>.).</a:t>
            </a:r>
            <a:endParaRPr lang="uk-UA" dirty="0" smtClean="0"/>
          </a:p>
          <a:p>
            <a:pPr marL="228600" indent="-228600" algn="just" defTabSz="457200">
              <a:lnSpc>
                <a:spcPct val="80000"/>
              </a:lnSpc>
              <a:spcBef>
                <a:spcPts val="2100"/>
              </a:spcBef>
              <a:buClr>
                <a:srgbClr val="00A0D6"/>
              </a:buClr>
              <a:buSzPct val="100000"/>
              <a:buChar char="•"/>
              <a:defRPr sz="1400">
                <a:latin typeface="Aktifo-A-Book"/>
                <a:ea typeface="Aktifo-A-Book"/>
                <a:cs typeface="Aktifo-A-Book"/>
                <a:sym typeface="Aktifo-A-Book"/>
              </a:defRPr>
            </a:pPr>
            <a:r>
              <a:rPr lang="en-US" b="1" dirty="0" smtClean="0"/>
              <a:t>1,681 </a:t>
            </a:r>
            <a:r>
              <a:rPr lang="en-US" b="1" dirty="0"/>
              <a:t>respondents </a:t>
            </a:r>
            <a:r>
              <a:rPr lang="en-US" dirty="0"/>
              <a:t>(32.9%) believe that “Yes, it is important for the development and socialization of all children.” This demonstrates a high level of positive perception of the inclusive model as one that benefits all participants in the educational process—both children with special educational needs and their peers</a:t>
            </a:r>
            <a:r>
              <a:rPr lang="en-US" dirty="0" smtClean="0"/>
              <a:t>.</a:t>
            </a:r>
            <a:endParaRPr lang="uk-UA" dirty="0" smtClean="0"/>
          </a:p>
          <a:p>
            <a:pPr marL="228600" indent="-228600" algn="just" defTabSz="457200">
              <a:lnSpc>
                <a:spcPct val="80000"/>
              </a:lnSpc>
              <a:spcBef>
                <a:spcPts val="2100"/>
              </a:spcBef>
              <a:buClr>
                <a:srgbClr val="00A0D6"/>
              </a:buClr>
              <a:buSzPct val="100000"/>
              <a:buChar char="•"/>
              <a:defRPr sz="1400">
                <a:latin typeface="Aktifo-A-Book"/>
                <a:ea typeface="Aktifo-A-Book"/>
                <a:cs typeface="Aktifo-A-Book"/>
                <a:sym typeface="Aktifo-A-Book"/>
              </a:defRPr>
            </a:pPr>
            <a:r>
              <a:rPr lang="en-US" b="1" dirty="0" smtClean="0"/>
              <a:t>1,019 </a:t>
            </a:r>
            <a:r>
              <a:rPr lang="en-US" b="1" dirty="0"/>
              <a:t>respondents </a:t>
            </a:r>
            <a:r>
              <a:rPr lang="en-US" dirty="0"/>
              <a:t>(19.9%) answered that “Separate education may be more effective for some children.” This percentage indicates the existence of alternative views among the population, based on the idea of an individual approach and the belief that for some children with complex educational difficulties, education in special classes/schools is more appropriate</a:t>
            </a:r>
            <a:r>
              <a:rPr lang="en-US" dirty="0" smtClean="0"/>
              <a:t>.</a:t>
            </a:r>
            <a:endParaRPr lang="uk-UA" dirty="0" smtClean="0"/>
          </a:p>
          <a:p>
            <a:pPr marL="228600" indent="-228600" algn="just" defTabSz="457200">
              <a:lnSpc>
                <a:spcPct val="80000"/>
              </a:lnSpc>
              <a:spcBef>
                <a:spcPts val="2100"/>
              </a:spcBef>
              <a:buClr>
                <a:srgbClr val="00A0D6"/>
              </a:buClr>
              <a:buSzPct val="100000"/>
              <a:buChar char="•"/>
              <a:defRPr sz="1400">
                <a:latin typeface="Aktifo-A-Book"/>
                <a:ea typeface="Aktifo-A-Book"/>
                <a:cs typeface="Aktifo-A-Book"/>
                <a:sym typeface="Aktifo-A-Book"/>
              </a:defRPr>
            </a:pPr>
            <a:r>
              <a:rPr lang="en-US" b="1" dirty="0" smtClean="0"/>
              <a:t>273 </a:t>
            </a:r>
            <a:r>
              <a:rPr lang="en-US" b="1" dirty="0"/>
              <a:t>respondents </a:t>
            </a:r>
            <a:r>
              <a:rPr lang="en-US" dirty="0"/>
              <a:t>(5.4%) said they had no definite opinion on this issue. This may indicate a lack of awareness or limited personal experience with inclusive education.</a:t>
            </a:r>
            <a:endParaRPr dirty="0" smtClean="0"/>
          </a:p>
        </p:txBody>
      </p:sp>
      <p:sp>
        <p:nvSpPr>
          <p:cNvPr id="399" name="Загалом, понад 74% опитаних підтримують ідею спільного навчання дітей з особливими освітніми потребами у загальноосвітніх закладах (варіанти «так» у різних формах), що свідчить про переважну суспільну підтримку інклюзії. Водночас значна частка респондент"/>
          <p:cNvSpPr txBox="1"/>
          <p:nvPr/>
        </p:nvSpPr>
        <p:spPr>
          <a:xfrm>
            <a:off x="536807" y="8699095"/>
            <a:ext cx="6482886" cy="12382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Overall, more than 74% of respondents support the idea of inclusive education for children with special educational needs in mainstream schools (various forms of “yes” answers), which indicates overwhelming public support for inclusion. At the same time, a significant proportion of respondents emphasize the need for adequate organizational and methodological support, which should be taken into account when developing and implementing inclusive policies at the local and national levels.</a:t>
            </a:r>
            <a:endParaRPr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 name="Линия"/>
          <p:cNvSpPr/>
          <p:nvPr/>
        </p:nvSpPr>
        <p:spPr>
          <a:xfrm>
            <a:off x="544093" y="3185337"/>
            <a:ext cx="1645463" cy="35170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sp>
        <p:nvSpPr>
          <p:cNvPr id="402" name="Линия"/>
          <p:cNvSpPr/>
          <p:nvPr/>
        </p:nvSpPr>
        <p:spPr>
          <a:xfrm>
            <a:off x="3884353" y="1676025"/>
            <a:ext cx="165232" cy="35170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21600"/>
                </a:lnTo>
                <a:lnTo>
                  <a:pt x="21600" y="0"/>
                </a:lnTo>
              </a:path>
            </a:pathLst>
          </a:custGeom>
          <a:ln>
            <a:solidFill>
              <a:srgbClr val="929292"/>
            </a:solidFill>
            <a:miter lim="400000"/>
            <a:headEnd type="oval"/>
            <a:tailEnd type="oval"/>
          </a:ln>
        </p:spPr>
        <p:txBody>
          <a:bodyPr lIns="15742" tIns="15742" rIns="15742" bIns="15742" anchor="ctr"/>
          <a:lstStyle/>
          <a:p>
            <a:endParaRPr/>
          </a:p>
        </p:txBody>
      </p:sp>
      <p:sp>
        <p:nvSpPr>
          <p:cNvPr id="403" name="Линия"/>
          <p:cNvSpPr/>
          <p:nvPr/>
        </p:nvSpPr>
        <p:spPr>
          <a:xfrm>
            <a:off x="1600681" y="1107571"/>
            <a:ext cx="622690" cy="35170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pic>
        <p:nvPicPr>
          <p:cNvPr id="404"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405"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408" name="Сгруппировать"/>
          <p:cNvGrpSpPr/>
          <p:nvPr/>
        </p:nvGrpSpPr>
        <p:grpSpPr>
          <a:xfrm>
            <a:off x="4747383" y="675982"/>
            <a:ext cx="2278082" cy="433283"/>
            <a:chOff x="0" y="0"/>
            <a:chExt cx="2278080" cy="433281"/>
          </a:xfrm>
        </p:grpSpPr>
        <p:pic>
          <p:nvPicPr>
            <p:cNvPr id="406"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407"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409" name="11"/>
          <p:cNvSpPr txBox="1"/>
          <p:nvPr/>
        </p:nvSpPr>
        <p:spPr>
          <a:xfrm>
            <a:off x="6847352" y="10039499"/>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11</a:t>
            </a:r>
          </a:p>
        </p:txBody>
      </p:sp>
      <p:sp>
        <p:nvSpPr>
          <p:cNvPr id="410"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411" name="Линия"/>
          <p:cNvSpPr/>
          <p:nvPr/>
        </p:nvSpPr>
        <p:spPr>
          <a:xfrm>
            <a:off x="781296" y="1833277"/>
            <a:ext cx="826256" cy="35170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pic>
        <p:nvPicPr>
          <p:cNvPr id="412" name="вставленный-фильм.png" descr="вставленный-фильм.png"/>
          <p:cNvPicPr>
            <a:picLocks noChangeAspect="1"/>
          </p:cNvPicPr>
          <p:nvPr/>
        </p:nvPicPr>
        <p:blipFill>
          <a:blip r:embed="rId6"/>
          <a:srcRect t="75104"/>
          <a:stretch>
            <a:fillRect/>
          </a:stretch>
        </p:blipFill>
        <p:spPr>
          <a:xfrm>
            <a:off x="1565437" y="3136980"/>
            <a:ext cx="2460186" cy="612485"/>
          </a:xfrm>
          <a:prstGeom prst="rect">
            <a:avLst/>
          </a:prstGeom>
          <a:ln w="3175">
            <a:miter lim="400000"/>
          </a:ln>
          <a:effectLst>
            <a:outerShdw blurRad="355600" rotWithShape="0">
              <a:srgbClr val="000000">
                <a:alpha val="75000"/>
              </a:srgbClr>
            </a:outerShdw>
          </a:effectLst>
        </p:spPr>
      </p:pic>
      <p:graphicFrame>
        <p:nvGraphicFramePr>
          <p:cNvPr id="413" name="2D‑кольцевая диаграмма"/>
          <p:cNvGraphicFramePr/>
          <p:nvPr/>
        </p:nvGraphicFramePr>
        <p:xfrm>
          <a:off x="1565458" y="1298366"/>
          <a:ext cx="2460186" cy="2460186"/>
        </p:xfrm>
        <a:graphic>
          <a:graphicData uri="http://schemas.openxmlformats.org/drawingml/2006/chart">
            <c:chart xmlns:c="http://schemas.openxmlformats.org/drawingml/2006/chart" xmlns:r="http://schemas.openxmlformats.org/officeDocument/2006/relationships" r:id="rId7"/>
          </a:graphicData>
        </a:graphic>
      </p:graphicFrame>
      <p:sp>
        <p:nvSpPr>
          <p:cNvPr id="414" name="Кружок"/>
          <p:cNvSpPr/>
          <p:nvPr/>
        </p:nvSpPr>
        <p:spPr>
          <a:xfrm>
            <a:off x="1545401" y="2101574"/>
            <a:ext cx="163645" cy="163645"/>
          </a:xfrm>
          <a:prstGeom prst="ellipse">
            <a:avLst/>
          </a:prstGeom>
          <a:solidFill>
            <a:srgbClr val="73BFFA"/>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415" name="Кружок"/>
          <p:cNvSpPr/>
          <p:nvPr/>
        </p:nvSpPr>
        <p:spPr>
          <a:xfrm>
            <a:off x="2108000" y="1375868"/>
            <a:ext cx="163645" cy="163645"/>
          </a:xfrm>
          <a:prstGeom prst="ellipse">
            <a:avLst/>
          </a:prstGeom>
          <a:solidFill>
            <a:srgbClr val="479FF8"/>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416" name="Кружок"/>
          <p:cNvSpPr/>
          <p:nvPr/>
        </p:nvSpPr>
        <p:spPr>
          <a:xfrm>
            <a:off x="3821757" y="1945913"/>
            <a:ext cx="163645" cy="163645"/>
          </a:xfrm>
          <a:prstGeom prst="ellipse">
            <a:avLst/>
          </a:prstGeom>
          <a:solidFill>
            <a:srgbClr val="3274B5"/>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417" name="Кружок"/>
          <p:cNvSpPr/>
          <p:nvPr/>
        </p:nvSpPr>
        <p:spPr>
          <a:xfrm>
            <a:off x="2030053" y="3449376"/>
            <a:ext cx="163645" cy="163645"/>
          </a:xfrm>
          <a:prstGeom prst="ellipse">
            <a:avLst/>
          </a:prstGeom>
          <a:solidFill>
            <a:srgbClr val="1E4C7C"/>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418" name="Не маю визначеної думки"/>
          <p:cNvSpPr txBox="1"/>
          <p:nvPr/>
        </p:nvSpPr>
        <p:spPr>
          <a:xfrm>
            <a:off x="740047" y="1655090"/>
            <a:ext cx="1229742"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I have no definite opinion</a:t>
            </a:r>
            <a:endParaRPr dirty="0"/>
          </a:p>
        </p:txBody>
      </p:sp>
      <p:sp>
        <p:nvSpPr>
          <p:cNvPr id="419" name="Рисунок 6. Ставлення респондентів до інклюзивного навчання дітей з особливими освітніми потребами у закладах загальної середньої освіти"/>
          <p:cNvSpPr txBox="1"/>
          <p:nvPr/>
        </p:nvSpPr>
        <p:spPr>
          <a:xfrm>
            <a:off x="4120776" y="2823366"/>
            <a:ext cx="311219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a:solidFill>
                  <a:schemeClr val="accent1"/>
                </a:solidFill>
              </a:rPr>
              <a:t>Figure 6</a:t>
            </a:r>
            <a:r>
              <a:rPr lang="en-US" dirty="0"/>
              <a:t>. Respondents' attitudes toward inclusive education for children with special educational needs in general secondary education institutions</a:t>
            </a:r>
            <a:endParaRPr dirty="0"/>
          </a:p>
        </p:txBody>
      </p:sp>
      <p:sp>
        <p:nvSpPr>
          <p:cNvPr id="420" name="Окреме навчання може бути ефективніше"/>
          <p:cNvSpPr txBox="1"/>
          <p:nvPr/>
        </p:nvSpPr>
        <p:spPr>
          <a:xfrm>
            <a:off x="1564711" y="929383"/>
            <a:ext cx="1229742" cy="3272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Separate education may be more effective</a:t>
            </a:r>
            <a:endParaRPr dirty="0"/>
          </a:p>
        </p:txBody>
      </p:sp>
      <p:sp>
        <p:nvSpPr>
          <p:cNvPr id="421" name="5,4%"/>
          <p:cNvSpPr txBox="1"/>
          <p:nvPr/>
        </p:nvSpPr>
        <p:spPr>
          <a:xfrm>
            <a:off x="869651" y="1372407"/>
            <a:ext cx="1229742" cy="28578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2000" b="1">
                <a:solidFill>
                  <a:srgbClr val="73BFFA"/>
                </a:solidFill>
                <a:latin typeface="Aktifo-A-Book"/>
                <a:ea typeface="Aktifo-A-Book"/>
                <a:cs typeface="Aktifo-A-Book"/>
                <a:sym typeface="Aktifo-A-Book"/>
              </a:defRPr>
            </a:lvl1pPr>
          </a:lstStyle>
          <a:p>
            <a:r>
              <a:t>5,4%</a:t>
            </a:r>
          </a:p>
        </p:txBody>
      </p:sp>
      <p:sp>
        <p:nvSpPr>
          <p:cNvPr id="422" name="19,9%"/>
          <p:cNvSpPr txBox="1"/>
          <p:nvPr/>
        </p:nvSpPr>
        <p:spPr>
          <a:xfrm>
            <a:off x="1694315" y="629683"/>
            <a:ext cx="1229742" cy="28578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2000" b="1">
                <a:solidFill>
                  <a:srgbClr val="479FF8"/>
                </a:solidFill>
                <a:latin typeface="Aktifo-A-Book"/>
                <a:ea typeface="Aktifo-A-Book"/>
                <a:cs typeface="Aktifo-A-Book"/>
                <a:sym typeface="Aktifo-A-Book"/>
              </a:defRPr>
            </a:lvl1pPr>
          </a:lstStyle>
          <a:p>
            <a:r>
              <a:t>19,9%</a:t>
            </a:r>
          </a:p>
        </p:txBody>
      </p:sp>
      <p:sp>
        <p:nvSpPr>
          <p:cNvPr id="423" name="Так, це важливо для всіх дітей"/>
          <p:cNvSpPr txBox="1"/>
          <p:nvPr/>
        </p:nvSpPr>
        <p:spPr>
          <a:xfrm>
            <a:off x="4010834" y="1547250"/>
            <a:ext cx="1229742"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Yes, it is important for all children.</a:t>
            </a:r>
            <a:endParaRPr dirty="0"/>
          </a:p>
        </p:txBody>
      </p:sp>
      <p:sp>
        <p:nvSpPr>
          <p:cNvPr id="424" name="32,9%"/>
          <p:cNvSpPr txBox="1"/>
          <p:nvPr/>
        </p:nvSpPr>
        <p:spPr>
          <a:xfrm>
            <a:off x="4140438" y="1247550"/>
            <a:ext cx="1229742" cy="28578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2000" b="1">
                <a:solidFill>
                  <a:srgbClr val="3274B5"/>
                </a:solidFill>
                <a:latin typeface="Aktifo-A-Book"/>
                <a:ea typeface="Aktifo-A-Book"/>
                <a:cs typeface="Aktifo-A-Book"/>
                <a:sym typeface="Aktifo-A-Book"/>
              </a:defRPr>
            </a:lvl1pPr>
          </a:lstStyle>
          <a:p>
            <a:r>
              <a:t>32,9%</a:t>
            </a:r>
          </a:p>
        </p:txBody>
      </p:sp>
      <p:sp>
        <p:nvSpPr>
          <p:cNvPr id="425" name="Так, але за умови підтримки та адаптації"/>
          <p:cNvSpPr txBox="1"/>
          <p:nvPr/>
        </p:nvSpPr>
        <p:spPr>
          <a:xfrm>
            <a:off x="502845" y="3056222"/>
            <a:ext cx="1229742" cy="3272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Yes, but only with support and adaptation</a:t>
            </a:r>
            <a:endParaRPr dirty="0"/>
          </a:p>
        </p:txBody>
      </p:sp>
      <p:sp>
        <p:nvSpPr>
          <p:cNvPr id="426" name="41,7%"/>
          <p:cNvSpPr txBox="1"/>
          <p:nvPr/>
        </p:nvSpPr>
        <p:spPr>
          <a:xfrm>
            <a:off x="632449" y="2756521"/>
            <a:ext cx="1229742" cy="28578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2000" b="1">
                <a:solidFill>
                  <a:srgbClr val="1F4C7C"/>
                </a:solidFill>
                <a:latin typeface="Aktifo-A-Book"/>
                <a:ea typeface="Aktifo-A-Book"/>
                <a:cs typeface="Aktifo-A-Book"/>
                <a:sym typeface="Aktifo-A-Book"/>
              </a:defRPr>
            </a:lvl1pPr>
          </a:lstStyle>
          <a:p>
            <a:r>
              <a:t>41,7%</a:t>
            </a:r>
          </a:p>
        </p:txBody>
      </p:sp>
      <p:sp>
        <p:nvSpPr>
          <p:cNvPr id="427" name="Порівняльний аналіз ставлення до інклюзивної освіти…"/>
          <p:cNvSpPr txBox="1"/>
          <p:nvPr/>
        </p:nvSpPr>
        <p:spPr>
          <a:xfrm>
            <a:off x="517757" y="4434144"/>
            <a:ext cx="652098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Comparative analysis of attitudes toward inclusive education in the </a:t>
            </a:r>
            <a:r>
              <a:rPr lang="en-US" dirty="0" err="1"/>
              <a:t>Kirovohrad</a:t>
            </a:r>
            <a:r>
              <a:rPr lang="en-US" dirty="0"/>
              <a:t> and Poltava regions</a:t>
            </a:r>
            <a:endParaRPr dirty="0"/>
          </a:p>
        </p:txBody>
      </p:sp>
      <p:sp>
        <p:nvSpPr>
          <p:cNvPr id="428" name="Респондентам було запропоновано висловити думку щодо доцільності залучення дітей з особливими освітніми потребами  до загальноосвітнього навчального процесу разом з іншими дітьми. Загалом, більшість населення підтримує ідею інклюзії, але з різними акцент"/>
          <p:cNvSpPr txBox="1"/>
          <p:nvPr/>
        </p:nvSpPr>
        <p:spPr>
          <a:xfrm>
            <a:off x="536807" y="5208285"/>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Respondents were asked to express their opinion on the advisability of including children with special educational needs in the general education process alongside other children. Overall, the majority of the population supports the idea of inclusion, but with different emphases in the two regions.</a:t>
            </a:r>
            <a:endParaRPr dirty="0"/>
          </a:p>
        </p:txBody>
      </p:sp>
      <p:sp>
        <p:nvSpPr>
          <p:cNvPr id="429" name="Кіровоградська область:"/>
          <p:cNvSpPr txBox="1"/>
          <p:nvPr/>
        </p:nvSpPr>
        <p:spPr>
          <a:xfrm>
            <a:off x="517757" y="6599239"/>
            <a:ext cx="6520986"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430" name="Варіант «Так, це важливо для розвитку та соціалізації всіх дітей» обрали 375 респондентів (37,1%).…"/>
          <p:cNvSpPr txBox="1"/>
          <p:nvPr/>
        </p:nvSpPr>
        <p:spPr>
          <a:xfrm>
            <a:off x="536807" y="6999813"/>
            <a:ext cx="5830661" cy="15075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The </a:t>
            </a:r>
            <a:r>
              <a:rPr lang="en-US" dirty="0"/>
              <a:t>option “Yes, it is important for the development and socialization of all children” was chosen by 375 respondents (37.1</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The </a:t>
            </a:r>
            <a:r>
              <a:rPr lang="en-US" dirty="0"/>
              <a:t>most popular answer was support for inclusion “Provided that there is adequate support and adaptation” - 410 people (40.6</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At </a:t>
            </a:r>
            <a:r>
              <a:rPr lang="en-US" dirty="0"/>
              <a:t>the same time, 208 respondents (20.6%) believe that “separate education may be more effective for some children</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Only </a:t>
            </a:r>
            <a:r>
              <a:rPr lang="en-US" dirty="0"/>
              <a:t>17 people (1.7%) were undecided on the issue.</a:t>
            </a:r>
            <a:endParaRPr dirty="0"/>
          </a:p>
        </p:txBody>
      </p:sp>
      <p:sp>
        <p:nvSpPr>
          <p:cNvPr id="431" name="Ці дані свідчать про те, що в Кіровоградській області підтримка інклюзивного навчання є значною, але більшість населення акцентує увагу на необхідності ресурсного забезпечення і адаптації освітнього процесу."/>
          <p:cNvSpPr txBox="1"/>
          <p:nvPr/>
        </p:nvSpPr>
        <p:spPr>
          <a:xfrm>
            <a:off x="536807" y="8820627"/>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These data indicate that support for inclusive education is significant in the </a:t>
            </a:r>
            <a:r>
              <a:rPr lang="en-US" dirty="0" err="1"/>
              <a:t>Kirovohrad</a:t>
            </a:r>
            <a:r>
              <a:rPr lang="en-US" dirty="0"/>
              <a:t> region, but the majority of the population emphasizes the need for resource provision and adaptation of the educational process.</a:t>
            </a:r>
            <a:endParaRPr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3"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434"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437" name="Сгруппировать"/>
          <p:cNvGrpSpPr/>
          <p:nvPr/>
        </p:nvGrpSpPr>
        <p:grpSpPr>
          <a:xfrm>
            <a:off x="4747383" y="675982"/>
            <a:ext cx="2278082" cy="433283"/>
            <a:chOff x="0" y="0"/>
            <a:chExt cx="2278080" cy="433281"/>
          </a:xfrm>
        </p:grpSpPr>
        <p:pic>
          <p:nvPicPr>
            <p:cNvPr id="435"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436"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438" name="12"/>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12</a:t>
            </a:r>
          </a:p>
        </p:txBody>
      </p:sp>
      <p:sp>
        <p:nvSpPr>
          <p:cNvPr id="439"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440" name="У порівнянні з Кіровоградською областю, у Полтавській області спостерігається трохи вищий відсоток прихильників інклюзії за умови підтримки, а також більша частка невизначених відповідей, що може вказувати на потребу в додатковому інформуванні населення."/>
          <p:cNvSpPr txBox="1"/>
          <p:nvPr/>
        </p:nvSpPr>
        <p:spPr>
          <a:xfrm>
            <a:off x="536807" y="3207886"/>
            <a:ext cx="6482886" cy="12382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Compared to the </a:t>
            </a:r>
            <a:r>
              <a:rPr lang="en-US" dirty="0" err="1"/>
              <a:t>Kirovohrad</a:t>
            </a:r>
            <a:r>
              <a:rPr lang="en-US" dirty="0"/>
              <a:t> region, the Poltava region has a slightly higher percentage of supporters of inclusion with support, as well as a higher proportion of undecided responses, which may indicate a need for additional public information. In both regions, support for inclusive education prevails, with an emphasis on the need for adaptation and resource provision. The Poltava region shows a greater demand for support, as well as a higher proportion of respondents who are undecided in defining their position.</a:t>
            </a:r>
            <a:endParaRPr dirty="0"/>
          </a:p>
        </p:txBody>
      </p:sp>
      <p:sp>
        <p:nvSpPr>
          <p:cNvPr id="441" name="Полтавська область"/>
          <p:cNvSpPr txBox="1"/>
          <p:nvPr/>
        </p:nvSpPr>
        <p:spPr>
          <a:xfrm>
            <a:off x="517757" y="889319"/>
            <a:ext cx="6520986"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442" name="У Полтавській області відповідь «Так, це важливо для розвитку та соціалізації всіх дітей» обрали 1306 респондентів (31,9%).…"/>
          <p:cNvSpPr txBox="1"/>
          <p:nvPr/>
        </p:nvSpPr>
        <p:spPr>
          <a:xfrm>
            <a:off x="536807" y="1289893"/>
            <a:ext cx="5830661" cy="167993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In </a:t>
            </a:r>
            <a:r>
              <a:rPr lang="en-US" dirty="0"/>
              <a:t>the Poltava region, 1,306 respondents (31.9%) chose the answer “Yes, it is important for the development and socialization of all children</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a:t>
            </a:r>
            <a:r>
              <a:rPr lang="en-US" dirty="0"/>
              <a:t>The largest share was for the option “Yes, but only with proper support and adaptation” - 1,720 people (42</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811 </a:t>
            </a:r>
            <a:r>
              <a:rPr lang="en-US" dirty="0"/>
              <a:t>respondents (19.8%) supported the idea of separate education for some children</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257 </a:t>
            </a:r>
            <a:r>
              <a:rPr lang="en-US" dirty="0"/>
              <a:t>people (6.3%) were undecided.</a:t>
            </a:r>
            <a:endParaRPr dirty="0" smtClean="0"/>
          </a:p>
        </p:txBody>
      </p:sp>
      <p:graphicFrame>
        <p:nvGraphicFramePr>
          <p:cNvPr id="443" name="Двухмерная столбчатая диаграмма"/>
          <p:cNvGraphicFramePr/>
          <p:nvPr/>
        </p:nvGraphicFramePr>
        <p:xfrm>
          <a:off x="1035660" y="4611742"/>
          <a:ext cx="5846898" cy="4443647"/>
        </p:xfrm>
        <a:graphic>
          <a:graphicData uri="http://schemas.openxmlformats.org/drawingml/2006/chart">
            <c:chart xmlns:c="http://schemas.openxmlformats.org/drawingml/2006/chart" xmlns:r="http://schemas.openxmlformats.org/officeDocument/2006/relationships" r:id="rId6"/>
          </a:graphicData>
        </a:graphic>
      </p:graphicFrame>
      <p:sp>
        <p:nvSpPr>
          <p:cNvPr id="444" name="1 750…"/>
          <p:cNvSpPr txBox="1"/>
          <p:nvPr/>
        </p:nvSpPr>
        <p:spPr>
          <a:xfrm>
            <a:off x="720436" y="4852245"/>
            <a:ext cx="469145" cy="349533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60000"/>
              </a:lnSpc>
              <a:spcBef>
                <a:spcPts val="0"/>
              </a:spcBef>
              <a:defRPr sz="900">
                <a:solidFill>
                  <a:srgbClr val="929292"/>
                </a:solidFill>
                <a:latin typeface="Aktifo-A-Book"/>
                <a:ea typeface="Aktifo-A-Book"/>
                <a:cs typeface="Aktifo-A-Book"/>
                <a:sym typeface="Aktifo-A-Book"/>
              </a:defRPr>
            </a:pPr>
            <a:r>
              <a:t>1 750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1 250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750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250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0</a:t>
            </a:r>
          </a:p>
        </p:txBody>
      </p:sp>
      <p:sp>
        <p:nvSpPr>
          <p:cNvPr id="445" name="Кількість респондентів"/>
          <p:cNvSpPr txBox="1"/>
          <p:nvPr/>
        </p:nvSpPr>
        <p:spPr>
          <a:xfrm rot="16200000">
            <a:off x="-526254" y="6752057"/>
            <a:ext cx="2278081" cy="16754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100" b="1">
                <a:latin typeface="Aktifo-A-Book"/>
                <a:ea typeface="Aktifo-A-Book"/>
                <a:cs typeface="Aktifo-A-Book"/>
                <a:sym typeface="Aktifo-A-Book"/>
              </a:defRPr>
            </a:lvl1pPr>
          </a:lstStyle>
          <a:p>
            <a:r>
              <a:rPr lang="en-US" dirty="0"/>
              <a:t>Number of respondents</a:t>
            </a:r>
            <a:endParaRPr dirty="0"/>
          </a:p>
        </p:txBody>
      </p:sp>
      <p:sp>
        <p:nvSpPr>
          <p:cNvPr id="446" name="Так, це важливо для  розвитку та соціалізації всіх дітей"/>
          <p:cNvSpPr txBox="1"/>
          <p:nvPr/>
        </p:nvSpPr>
        <p:spPr>
          <a:xfrm>
            <a:off x="1286660" y="8678730"/>
            <a:ext cx="1292162" cy="3272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Yes, it is important for the development and socialization of all children.</a:t>
            </a:r>
            <a:endParaRPr dirty="0"/>
          </a:p>
        </p:txBody>
      </p:sp>
      <p:sp>
        <p:nvSpPr>
          <p:cNvPr id="447" name="Кіровоградська обл.…"/>
          <p:cNvSpPr txBox="1"/>
          <p:nvPr/>
        </p:nvSpPr>
        <p:spPr>
          <a:xfrm>
            <a:off x="5547039" y="4971757"/>
            <a:ext cx="2011920" cy="39240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700"/>
              </a:spcBef>
              <a:defRPr sz="1100">
                <a:latin typeface="Aktifo-A-Medium"/>
                <a:ea typeface="Aktifo-A-Medium"/>
                <a:cs typeface="Aktifo-A-Medium"/>
                <a:sym typeface="Aktifo-A-Medium"/>
              </a:defRPr>
            </a:pPr>
            <a:r>
              <a:rPr lang="en-US" dirty="0"/>
              <a:t>Kirovograd </a:t>
            </a:r>
            <a:r>
              <a:rPr lang="en-US" dirty="0" smtClean="0"/>
              <a:t>region</a:t>
            </a:r>
            <a:endParaRPr lang="uk-UA" dirty="0" smtClean="0"/>
          </a:p>
          <a:p>
            <a:pPr defTabSz="457200">
              <a:lnSpc>
                <a:spcPct val="80000"/>
              </a:lnSpc>
              <a:spcBef>
                <a:spcPts val="700"/>
              </a:spcBef>
              <a:defRPr sz="1100">
                <a:latin typeface="Aktifo-A-Medium"/>
                <a:ea typeface="Aktifo-A-Medium"/>
                <a:cs typeface="Aktifo-A-Medium"/>
                <a:sym typeface="Aktifo-A-Medium"/>
              </a:defRPr>
            </a:pPr>
            <a:r>
              <a:rPr lang="en-US" dirty="0" smtClean="0"/>
              <a:t>Poltava </a:t>
            </a:r>
            <a:r>
              <a:rPr lang="en-US" dirty="0"/>
              <a:t>region</a:t>
            </a:r>
            <a:endParaRPr dirty="0"/>
          </a:p>
        </p:txBody>
      </p:sp>
      <p:sp>
        <p:nvSpPr>
          <p:cNvPr id="448" name="Квадрат"/>
          <p:cNvSpPr/>
          <p:nvPr/>
        </p:nvSpPr>
        <p:spPr>
          <a:xfrm>
            <a:off x="5335723" y="4971757"/>
            <a:ext cx="138146" cy="138147"/>
          </a:xfrm>
          <a:prstGeom prst="rect">
            <a:avLst/>
          </a:prstGeom>
          <a:solidFill>
            <a:srgbClr val="F3C34C"/>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449" name="Квадрат"/>
          <p:cNvSpPr/>
          <p:nvPr/>
        </p:nvSpPr>
        <p:spPr>
          <a:xfrm>
            <a:off x="5342616" y="5191491"/>
            <a:ext cx="138147" cy="138146"/>
          </a:xfrm>
          <a:prstGeom prst="rect">
            <a:avLst/>
          </a:prstGeom>
          <a:solidFill>
            <a:srgbClr val="00A0D6"/>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450" name="Так, але за умови підтримки і адаптації"/>
          <p:cNvSpPr txBox="1"/>
          <p:nvPr/>
        </p:nvSpPr>
        <p:spPr>
          <a:xfrm>
            <a:off x="2675193" y="8678730"/>
            <a:ext cx="1292163"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Yes, but only with support and adaptation</a:t>
            </a:r>
            <a:endParaRPr dirty="0"/>
          </a:p>
        </p:txBody>
      </p:sp>
      <p:sp>
        <p:nvSpPr>
          <p:cNvPr id="451" name="Окреме навчання може бути ефективнішим"/>
          <p:cNvSpPr txBox="1"/>
          <p:nvPr/>
        </p:nvSpPr>
        <p:spPr>
          <a:xfrm>
            <a:off x="4114539" y="8678730"/>
            <a:ext cx="1292162"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Separate education may be more effective</a:t>
            </a:r>
            <a:endParaRPr dirty="0"/>
          </a:p>
        </p:txBody>
      </p:sp>
      <p:sp>
        <p:nvSpPr>
          <p:cNvPr id="452" name="Не має визначеної думки"/>
          <p:cNvSpPr txBox="1"/>
          <p:nvPr/>
        </p:nvSpPr>
        <p:spPr>
          <a:xfrm>
            <a:off x="5553884" y="8678730"/>
            <a:ext cx="1292163"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No definite opinion</a:t>
            </a:r>
            <a:endParaRPr dirty="0"/>
          </a:p>
        </p:txBody>
      </p:sp>
      <p:sp>
        <p:nvSpPr>
          <p:cNvPr id="453" name="Рисунок 7. Ставлення до інклюзивного навчання дітей з особливими освітніми потребами (порівняння по областях)"/>
          <p:cNvSpPr txBox="1"/>
          <p:nvPr/>
        </p:nvSpPr>
        <p:spPr>
          <a:xfrm>
            <a:off x="536807" y="9276873"/>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a:solidFill>
                  <a:schemeClr val="accent1"/>
                </a:solidFill>
              </a:rPr>
              <a:t>Figure 7. </a:t>
            </a:r>
            <a:r>
              <a:rPr lang="en-US" dirty="0"/>
              <a:t>Attitudes toward inclusive education for children with special educational needs (comparison by region)</a:t>
            </a:r>
            <a:endParaRPr dirty="0"/>
          </a:p>
        </p:txBody>
      </p:sp>
      <p:sp>
        <p:nvSpPr>
          <p:cNvPr id="454" name="375"/>
          <p:cNvSpPr txBox="1"/>
          <p:nvPr/>
        </p:nvSpPr>
        <p:spPr>
          <a:xfrm>
            <a:off x="1379870" y="7684933"/>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375</a:t>
            </a:r>
          </a:p>
        </p:txBody>
      </p:sp>
      <p:sp>
        <p:nvSpPr>
          <p:cNvPr id="455" name="1306"/>
          <p:cNvSpPr txBox="1"/>
          <p:nvPr/>
        </p:nvSpPr>
        <p:spPr>
          <a:xfrm>
            <a:off x="2003907" y="5771351"/>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1306</a:t>
            </a:r>
          </a:p>
        </p:txBody>
      </p:sp>
      <p:sp>
        <p:nvSpPr>
          <p:cNvPr id="456" name="410"/>
          <p:cNvSpPr txBox="1"/>
          <p:nvPr/>
        </p:nvSpPr>
        <p:spPr>
          <a:xfrm>
            <a:off x="2786034" y="7576898"/>
            <a:ext cx="569644"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410</a:t>
            </a:r>
          </a:p>
        </p:txBody>
      </p:sp>
      <p:sp>
        <p:nvSpPr>
          <p:cNvPr id="457" name="208"/>
          <p:cNvSpPr txBox="1"/>
          <p:nvPr/>
        </p:nvSpPr>
        <p:spPr>
          <a:xfrm>
            <a:off x="4175556" y="7984602"/>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208</a:t>
            </a:r>
          </a:p>
        </p:txBody>
      </p:sp>
      <p:sp>
        <p:nvSpPr>
          <p:cNvPr id="458" name="17"/>
          <p:cNvSpPr txBox="1"/>
          <p:nvPr/>
        </p:nvSpPr>
        <p:spPr>
          <a:xfrm>
            <a:off x="5601601" y="8359024"/>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17</a:t>
            </a:r>
          </a:p>
        </p:txBody>
      </p:sp>
      <p:sp>
        <p:nvSpPr>
          <p:cNvPr id="459" name="1 720"/>
          <p:cNvSpPr txBox="1"/>
          <p:nvPr/>
        </p:nvSpPr>
        <p:spPr>
          <a:xfrm>
            <a:off x="3388612" y="4911831"/>
            <a:ext cx="569644" cy="16328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1 720</a:t>
            </a:r>
          </a:p>
        </p:txBody>
      </p:sp>
      <p:sp>
        <p:nvSpPr>
          <p:cNvPr id="460" name="811"/>
          <p:cNvSpPr txBox="1"/>
          <p:nvPr/>
        </p:nvSpPr>
        <p:spPr>
          <a:xfrm>
            <a:off x="4803095" y="6751922"/>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811</a:t>
            </a:r>
          </a:p>
        </p:txBody>
      </p:sp>
      <p:sp>
        <p:nvSpPr>
          <p:cNvPr id="461" name="257"/>
          <p:cNvSpPr txBox="1"/>
          <p:nvPr/>
        </p:nvSpPr>
        <p:spPr>
          <a:xfrm>
            <a:off x="6192618" y="7883509"/>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257</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 name="Прямоугольник"/>
          <p:cNvSpPr/>
          <p:nvPr/>
        </p:nvSpPr>
        <p:spPr>
          <a:xfrm>
            <a:off x="529166" y="6333142"/>
            <a:ext cx="6498168" cy="352190"/>
          </a:xfrm>
          <a:prstGeom prst="rect">
            <a:avLst/>
          </a:prstGeom>
          <a:solidFill>
            <a:srgbClr val="00A0D6"/>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pic>
        <p:nvPicPr>
          <p:cNvPr id="464"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465"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468" name="Сгруппировать"/>
          <p:cNvGrpSpPr/>
          <p:nvPr/>
        </p:nvGrpSpPr>
        <p:grpSpPr>
          <a:xfrm>
            <a:off x="4747383" y="675982"/>
            <a:ext cx="2278082" cy="433283"/>
            <a:chOff x="0" y="0"/>
            <a:chExt cx="2278080" cy="433281"/>
          </a:xfrm>
        </p:grpSpPr>
        <p:pic>
          <p:nvPicPr>
            <p:cNvPr id="466"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467"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469" name="13"/>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13</a:t>
            </a:r>
          </a:p>
        </p:txBody>
      </p:sp>
      <p:sp>
        <p:nvSpPr>
          <p:cNvPr id="470"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471" name="Ресурси та потреби…"/>
          <p:cNvSpPr txBox="1"/>
          <p:nvPr/>
        </p:nvSpPr>
        <p:spPr>
          <a:xfrm>
            <a:off x="519692" y="3343180"/>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Resources and </a:t>
            </a:r>
            <a:r>
              <a:rPr lang="en-US" dirty="0" smtClean="0"/>
              <a:t>needs</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of </a:t>
            </a:r>
            <a:r>
              <a:rPr lang="en-US" dirty="0"/>
              <a:t>communities</a:t>
            </a:r>
            <a:endParaRPr dirty="0"/>
          </a:p>
        </p:txBody>
      </p:sp>
      <p:sp>
        <p:nvSpPr>
          <p:cNvPr id="472" name="«Аналіз бар’єрів,…"/>
          <p:cNvSpPr txBox="1"/>
          <p:nvPr/>
        </p:nvSpPr>
        <p:spPr>
          <a:xfrm>
            <a:off x="513316" y="1144388"/>
            <a:ext cx="6289915" cy="158298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15742" tIns="15742" rIns="15742" bIns="15742" anchor="ctr">
            <a:spAutoFit/>
          </a:bodyPr>
          <a:lstStyle/>
          <a:p>
            <a:pPr defTabSz="457200">
              <a:lnSpc>
                <a:spcPct val="70000"/>
              </a:lnSpc>
              <a:spcBef>
                <a:spcPts val="0"/>
              </a:spcBef>
              <a:defRPr>
                <a:solidFill>
                  <a:srgbClr val="00A0D6"/>
                </a:solidFill>
                <a:latin typeface="Aktifo-A-ExtraBold"/>
                <a:ea typeface="Aktifo-A-ExtraBold"/>
                <a:cs typeface="Aktifo-A-ExtraBold"/>
                <a:sym typeface="Aktifo-A-ExtraBold"/>
              </a:defRPr>
            </a:pPr>
            <a:r>
              <a:rPr dirty="0" smtClean="0"/>
              <a:t>«</a:t>
            </a:r>
            <a:r>
              <a:rPr lang="en-US" dirty="0" smtClean="0"/>
              <a:t>Analysis </a:t>
            </a:r>
            <a:r>
              <a:rPr lang="en-US" dirty="0"/>
              <a:t>of barriers, </a:t>
            </a:r>
            <a:endParaRPr lang="uk-UA" dirty="0" smtClean="0"/>
          </a:p>
          <a:p>
            <a:pPr defTabSz="457200">
              <a:lnSpc>
                <a:spcPct val="70000"/>
              </a:lnSpc>
              <a:spcBef>
                <a:spcPts val="0"/>
              </a:spcBef>
              <a:defRPr>
                <a:solidFill>
                  <a:srgbClr val="00A0D6"/>
                </a:solidFill>
                <a:latin typeface="Aktifo-A-ExtraBold"/>
                <a:ea typeface="Aktifo-A-ExtraBold"/>
                <a:cs typeface="Aktifo-A-ExtraBold"/>
                <a:sym typeface="Aktifo-A-ExtraBold"/>
              </a:defRPr>
            </a:pPr>
            <a:r>
              <a:rPr lang="en-US" dirty="0" smtClean="0"/>
              <a:t>resources</a:t>
            </a:r>
            <a:r>
              <a:rPr lang="en-US" dirty="0"/>
              <a:t>, needs, </a:t>
            </a:r>
            <a:endParaRPr lang="uk-UA" dirty="0" smtClean="0"/>
          </a:p>
          <a:p>
            <a:pPr defTabSz="457200">
              <a:lnSpc>
                <a:spcPct val="70000"/>
              </a:lnSpc>
              <a:spcBef>
                <a:spcPts val="0"/>
              </a:spcBef>
              <a:defRPr>
                <a:solidFill>
                  <a:srgbClr val="00A0D6"/>
                </a:solidFill>
                <a:latin typeface="Aktifo-A-ExtraBold"/>
                <a:ea typeface="Aktifo-A-ExtraBold"/>
                <a:cs typeface="Aktifo-A-ExtraBold"/>
                <a:sym typeface="Aktifo-A-ExtraBold"/>
              </a:defRPr>
            </a:pPr>
            <a:r>
              <a:rPr lang="en-US" dirty="0" smtClean="0"/>
              <a:t>and </a:t>
            </a:r>
            <a:r>
              <a:rPr lang="en-US" dirty="0"/>
              <a:t>readiness of communities </a:t>
            </a:r>
            <a:endParaRPr lang="uk-UA" dirty="0" smtClean="0"/>
          </a:p>
          <a:p>
            <a:pPr defTabSz="457200">
              <a:lnSpc>
                <a:spcPct val="70000"/>
              </a:lnSpc>
              <a:spcBef>
                <a:spcPts val="0"/>
              </a:spcBef>
              <a:defRPr>
                <a:solidFill>
                  <a:srgbClr val="00A0D6"/>
                </a:solidFill>
                <a:latin typeface="Aktifo-A-ExtraBold"/>
                <a:ea typeface="Aktifo-A-ExtraBold"/>
                <a:cs typeface="Aktifo-A-ExtraBold"/>
                <a:sym typeface="Aktifo-A-ExtraBold"/>
              </a:defRPr>
            </a:pPr>
            <a:r>
              <a:rPr lang="en-US" dirty="0" smtClean="0"/>
              <a:t>to </a:t>
            </a:r>
            <a:r>
              <a:rPr lang="en-US" dirty="0"/>
              <a:t>implement the </a:t>
            </a:r>
            <a:r>
              <a:rPr lang="en-US" dirty="0" smtClean="0"/>
              <a:t>Strategy</a:t>
            </a:r>
            <a:r>
              <a:rPr lang="uk-UA" dirty="0" smtClean="0"/>
              <a:t>»</a:t>
            </a:r>
            <a:endParaRPr sz="1200" dirty="0">
              <a:latin typeface="Times Roman"/>
              <a:ea typeface="Times Roman"/>
              <a:cs typeface="Times Roman"/>
              <a:sym typeface="Times Roman"/>
            </a:endParaRPr>
          </a:p>
        </p:txBody>
      </p:sp>
      <p:sp>
        <p:nvSpPr>
          <p:cNvPr id="473" name="З метою виявлення поточного стану інклюзивної освіти в громадах, респондентам було запропоновано оцінити загальний рівень організації інклюзивного навчання за шкалою: від 0 (відсутність організації) до 5 (високий рівень організації)."/>
          <p:cNvSpPr txBox="1"/>
          <p:nvPr/>
        </p:nvSpPr>
        <p:spPr>
          <a:xfrm>
            <a:off x="536807" y="3924404"/>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In order to identify the current state of inclusive education in communities, respondents were asked to assess the overall level of inclusive education organization on a scale from 0 (no organization) to 5 (high level of organization).</a:t>
            </a:r>
            <a:endParaRPr dirty="0"/>
          </a:p>
        </p:txBody>
      </p:sp>
      <p:sp>
        <p:nvSpPr>
          <p:cNvPr id="474" name="Розподіл відповідей виглядає наступним чином:"/>
          <p:cNvSpPr txBox="1"/>
          <p:nvPr/>
        </p:nvSpPr>
        <p:spPr>
          <a:xfrm>
            <a:off x="536807" y="4819746"/>
            <a:ext cx="6482886" cy="20695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b="1">
                <a:latin typeface="Aktifo-A-Book"/>
                <a:ea typeface="Aktifo-A-Book"/>
                <a:cs typeface="Aktifo-A-Book"/>
                <a:sym typeface="Aktifo-A-Book"/>
              </a:defRPr>
            </a:lvl1pPr>
          </a:lstStyle>
          <a:p>
            <a:r>
              <a:rPr lang="en-US" dirty="0"/>
              <a:t>The breakdown of responses is as follows:</a:t>
            </a:r>
            <a:endParaRPr dirty="0"/>
          </a:p>
        </p:txBody>
      </p:sp>
      <p:sp>
        <p:nvSpPr>
          <p:cNvPr id="475" name="1 бал – 267 респондентів (5,2%)…"/>
          <p:cNvSpPr txBox="1"/>
          <p:nvPr/>
        </p:nvSpPr>
        <p:spPr>
          <a:xfrm>
            <a:off x="536807" y="5098913"/>
            <a:ext cx="3710423" cy="104745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300"/>
              </a:spcBef>
              <a:buClr>
                <a:srgbClr val="00A0D6"/>
              </a:buClr>
              <a:buSzPct val="100000"/>
              <a:defRPr sz="1400">
                <a:latin typeface="Aktifo-A-Book"/>
                <a:ea typeface="Aktifo-A-Book"/>
                <a:cs typeface="Aktifo-A-Book"/>
                <a:sym typeface="Aktifo-A-Book"/>
              </a:defRPr>
            </a:pPr>
            <a:r>
              <a:rPr lang="fr-FR" b="1" dirty="0"/>
              <a:t>1 point </a:t>
            </a:r>
            <a:r>
              <a:rPr lang="fr-FR" dirty="0"/>
              <a:t>– 267 respondents (5.2</a:t>
            </a:r>
            <a:r>
              <a:rPr lang="fr-FR" dirty="0" smtClean="0"/>
              <a:t>%)</a:t>
            </a:r>
            <a:endParaRPr lang="uk-UA" dirty="0"/>
          </a:p>
          <a:p>
            <a:pPr defTabSz="457200">
              <a:lnSpc>
                <a:spcPct val="80000"/>
              </a:lnSpc>
              <a:spcBef>
                <a:spcPts val="300"/>
              </a:spcBef>
              <a:buClr>
                <a:srgbClr val="00A0D6"/>
              </a:buClr>
              <a:buSzPct val="100000"/>
              <a:defRPr sz="1400">
                <a:latin typeface="Aktifo-A-Book"/>
                <a:ea typeface="Aktifo-A-Book"/>
                <a:cs typeface="Aktifo-A-Book"/>
                <a:sym typeface="Aktifo-A-Book"/>
              </a:defRPr>
            </a:pPr>
            <a:r>
              <a:rPr lang="fr-FR" b="1" dirty="0" smtClean="0"/>
              <a:t>2 </a:t>
            </a:r>
            <a:r>
              <a:rPr lang="fr-FR" b="1" dirty="0"/>
              <a:t>points </a:t>
            </a:r>
            <a:r>
              <a:rPr lang="fr-FR" dirty="0"/>
              <a:t>– 358 respondents (7.0</a:t>
            </a:r>
            <a:r>
              <a:rPr lang="fr-FR" dirty="0" smtClean="0"/>
              <a:t>%)</a:t>
            </a:r>
            <a:endParaRPr lang="uk-UA" dirty="0" smtClean="0"/>
          </a:p>
          <a:p>
            <a:pPr defTabSz="457200">
              <a:lnSpc>
                <a:spcPct val="80000"/>
              </a:lnSpc>
              <a:spcBef>
                <a:spcPts val="300"/>
              </a:spcBef>
              <a:buClr>
                <a:srgbClr val="00A0D6"/>
              </a:buClr>
              <a:buSzPct val="100000"/>
              <a:defRPr sz="1400">
                <a:latin typeface="Aktifo-A-Book"/>
                <a:ea typeface="Aktifo-A-Book"/>
                <a:cs typeface="Aktifo-A-Book"/>
                <a:sym typeface="Aktifo-A-Book"/>
              </a:defRPr>
            </a:pPr>
            <a:r>
              <a:rPr lang="fr-FR" b="1" dirty="0" smtClean="0"/>
              <a:t>3 </a:t>
            </a:r>
            <a:r>
              <a:rPr lang="fr-FR" b="1" dirty="0"/>
              <a:t>points </a:t>
            </a:r>
            <a:r>
              <a:rPr lang="fr-FR" dirty="0"/>
              <a:t>– 1,433 respondents (28.1</a:t>
            </a:r>
            <a:r>
              <a:rPr lang="fr-FR" dirty="0" smtClean="0"/>
              <a:t>%)</a:t>
            </a:r>
            <a:endParaRPr lang="uk-UA" dirty="0" smtClean="0"/>
          </a:p>
          <a:p>
            <a:pPr defTabSz="457200">
              <a:lnSpc>
                <a:spcPct val="80000"/>
              </a:lnSpc>
              <a:spcBef>
                <a:spcPts val="300"/>
              </a:spcBef>
              <a:buClr>
                <a:srgbClr val="00A0D6"/>
              </a:buClr>
              <a:buSzPct val="100000"/>
              <a:defRPr sz="1400">
                <a:latin typeface="Aktifo-A-Book"/>
                <a:ea typeface="Aktifo-A-Book"/>
                <a:cs typeface="Aktifo-A-Book"/>
                <a:sym typeface="Aktifo-A-Book"/>
              </a:defRPr>
            </a:pPr>
            <a:r>
              <a:rPr lang="fr-FR" b="1" dirty="0" smtClean="0"/>
              <a:t>4 </a:t>
            </a:r>
            <a:r>
              <a:rPr lang="fr-FR" b="1" dirty="0"/>
              <a:t>points </a:t>
            </a:r>
            <a:r>
              <a:rPr lang="fr-FR" dirty="0"/>
              <a:t>– 1,789 respondents (35.1</a:t>
            </a:r>
            <a:r>
              <a:rPr lang="fr-FR" dirty="0" smtClean="0"/>
              <a:t>%)</a:t>
            </a:r>
            <a:endParaRPr lang="uk-UA" dirty="0" smtClean="0"/>
          </a:p>
          <a:p>
            <a:pPr defTabSz="457200">
              <a:lnSpc>
                <a:spcPct val="80000"/>
              </a:lnSpc>
              <a:spcBef>
                <a:spcPts val="300"/>
              </a:spcBef>
              <a:buClr>
                <a:srgbClr val="00A0D6"/>
              </a:buClr>
              <a:buSzPct val="100000"/>
              <a:defRPr sz="1400">
                <a:latin typeface="Aktifo-A-Book"/>
                <a:ea typeface="Aktifo-A-Book"/>
                <a:cs typeface="Aktifo-A-Book"/>
                <a:sym typeface="Aktifo-A-Book"/>
              </a:defRPr>
            </a:pPr>
            <a:r>
              <a:rPr lang="fr-FR" b="1" dirty="0" smtClean="0"/>
              <a:t>5 </a:t>
            </a:r>
            <a:r>
              <a:rPr lang="fr-FR" b="1" dirty="0"/>
              <a:t>points </a:t>
            </a:r>
            <a:r>
              <a:rPr lang="fr-FR" dirty="0"/>
              <a:t>– 1,257 respondents (24.7%) </a:t>
            </a:r>
            <a:endParaRPr dirty="0"/>
          </a:p>
        </p:txBody>
      </p:sp>
      <p:sp>
        <p:nvSpPr>
          <p:cNvPr id="476" name="Оцінка 0 балів не була зафіксована."/>
          <p:cNvSpPr txBox="1"/>
          <p:nvPr/>
        </p:nvSpPr>
        <p:spPr>
          <a:xfrm>
            <a:off x="716991" y="6403341"/>
            <a:ext cx="3350055" cy="2041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solidFill>
                  <a:srgbClr val="FFFFFF"/>
                </a:solidFill>
                <a:latin typeface="Aktifo-A-Book"/>
                <a:ea typeface="Aktifo-A-Book"/>
                <a:cs typeface="Aktifo-A-Book"/>
                <a:sym typeface="Aktifo-A-Book"/>
              </a:defRPr>
            </a:pPr>
            <a:r>
              <a:rPr lang="en-US" dirty="0" smtClean="0"/>
              <a:t>No </a:t>
            </a:r>
            <a:r>
              <a:rPr lang="en-US" dirty="0"/>
              <a:t>score of 0 points was recorded. </a:t>
            </a:r>
            <a:r>
              <a:rPr sz="1200" dirty="0" smtClean="0">
                <a:latin typeface="Times Roman"/>
                <a:ea typeface="Times Roman"/>
                <a:cs typeface="Times Roman"/>
                <a:sym typeface="Times Roman"/>
              </a:rPr>
              <a:t> </a:t>
            </a:r>
            <a:endParaRPr sz="1200" dirty="0">
              <a:latin typeface="Times Roman"/>
              <a:ea typeface="Times Roman"/>
              <a:cs typeface="Times Roman"/>
              <a:sym typeface="Times Roman"/>
            </a:endParaRPr>
          </a:p>
        </p:txBody>
      </p:sp>
      <p:sp>
        <p:nvSpPr>
          <p:cNvPr id="477" name="Отримані результати демонструють загалом помірно позитивну оцінку рівня організації інклюзивного навчання в громадах. Понад 87% респондентів (оцінки від 3 до 5 балів) вважають, що інклюзивна освіта в їхній громаді має задовільний або високий рівень орган"/>
          <p:cNvSpPr txBox="1"/>
          <p:nvPr/>
        </p:nvSpPr>
        <p:spPr>
          <a:xfrm>
            <a:off x="536807" y="6841396"/>
            <a:ext cx="6482886"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The results show a generally </a:t>
            </a:r>
            <a:r>
              <a:rPr lang="en-US" b="1" dirty="0"/>
              <a:t>positive assessment </a:t>
            </a:r>
            <a:r>
              <a:rPr lang="en-US" dirty="0"/>
              <a:t>of the level of organization of inclusive education in communities. Over 87% of respondents (scores from 3 to 5 points) believe that inclusive education in their community is satisfactorily or highly organized. Most often, communities chose a score of </a:t>
            </a:r>
            <a:r>
              <a:rPr lang="en-US" b="1" dirty="0"/>
              <a:t>4 points</a:t>
            </a:r>
            <a:r>
              <a:rPr lang="en-US" dirty="0"/>
              <a:t>, which may indicate the presence of an established infrastructure and basic components to support children with special educational needs.</a:t>
            </a:r>
            <a:endParaRPr dirty="0"/>
          </a:p>
        </p:txBody>
      </p:sp>
      <p:sp>
        <p:nvSpPr>
          <p:cNvPr id="478" name="Водночас, близько 12% учасників опитування оцінили рівень організації інклюзивного навчання на низькому рівні (1-2 бали). Це вказує на наявність окремих громад, які потребують суттєвого підсилення в частині впровадження інклюзивних практик - зокрема, у с"/>
          <p:cNvSpPr txBox="1"/>
          <p:nvPr/>
        </p:nvSpPr>
        <p:spPr>
          <a:xfrm>
            <a:off x="536807" y="8318028"/>
            <a:ext cx="6482886" cy="141063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At the same time, about 12% of respondents rated </a:t>
            </a:r>
            <a:r>
              <a:rPr lang="en-US" b="1" dirty="0"/>
              <a:t>the level of inclusive education as low (1-2 points</a:t>
            </a:r>
            <a:r>
              <a:rPr lang="en-US" dirty="0"/>
              <a:t>). This indicates that there are some communities that need significant reinforcement in terms of implementing inclusive practices, particularly in the areas of staffing, accessibility, and interagency coordination. Thus, although </a:t>
            </a:r>
            <a:r>
              <a:rPr lang="en-US" b="1" dirty="0"/>
              <a:t>most communities demonstrate basic capacity in the field of inclusive education</a:t>
            </a:r>
            <a:r>
              <a:rPr lang="en-US" dirty="0"/>
              <a:t>, in order to ensure the high-quality and sustainable implementation of the Strategy, it is necessary to focus on targeted support for communities with lower indicators (Poltava region).</a:t>
            </a:r>
            <a:endParaRPr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 name="Прямоугольник"/>
          <p:cNvSpPr/>
          <p:nvPr/>
        </p:nvSpPr>
        <p:spPr>
          <a:xfrm>
            <a:off x="536807" y="3726261"/>
            <a:ext cx="6482886" cy="2493710"/>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pic>
        <p:nvPicPr>
          <p:cNvPr id="481"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482" name="Изображение" descr="Изображение"/>
          <p:cNvPicPr>
            <a:picLocks noChangeAspect="1"/>
          </p:cNvPicPr>
          <p:nvPr/>
        </p:nvPicPr>
        <p:blipFill>
          <a:blip r:embed="rId3"/>
          <a:stretch>
            <a:fillRect/>
          </a:stretch>
        </p:blipFill>
        <p:spPr>
          <a:xfrm>
            <a:off x="3246890" y="8673744"/>
            <a:ext cx="4784332" cy="2019656"/>
          </a:xfrm>
          <a:prstGeom prst="rect">
            <a:avLst/>
          </a:prstGeom>
          <a:ln w="3175">
            <a:miter lim="400000"/>
          </a:ln>
        </p:spPr>
      </p:pic>
      <p:grpSp>
        <p:nvGrpSpPr>
          <p:cNvPr id="485" name="Сгруппировать"/>
          <p:cNvGrpSpPr/>
          <p:nvPr/>
        </p:nvGrpSpPr>
        <p:grpSpPr>
          <a:xfrm>
            <a:off x="4747383" y="675982"/>
            <a:ext cx="2278082" cy="433283"/>
            <a:chOff x="0" y="0"/>
            <a:chExt cx="2278080" cy="433281"/>
          </a:xfrm>
        </p:grpSpPr>
        <p:pic>
          <p:nvPicPr>
            <p:cNvPr id="483"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484"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486" name="14"/>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14</a:t>
            </a:r>
          </a:p>
        </p:txBody>
      </p:sp>
      <p:sp>
        <p:nvSpPr>
          <p:cNvPr id="487"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488" name="- Глобинська, Зіньківська, Кременчуцька, Лубенська, Полтавська, Миргородська  міські ТГ; Білицька, Великобагачанська, Драбинівська, Козельщинська селищні/сільські ТГ. Кіровоградська область - Новомиргородська, Новоукраїнська, Світловодська, Кропивницька "/>
          <p:cNvSpPr txBox="1"/>
          <p:nvPr/>
        </p:nvSpPr>
        <p:spPr>
          <a:xfrm>
            <a:off x="536807" y="1297468"/>
            <a:ext cx="64828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uk-UA" dirty="0" smtClean="0"/>
              <a:t>-</a:t>
            </a:r>
            <a:r>
              <a:rPr lang="en-US" dirty="0"/>
              <a:t>- </a:t>
            </a:r>
            <a:r>
              <a:rPr lang="en-US" dirty="0" err="1"/>
              <a:t>Hlobynska</a:t>
            </a:r>
            <a:r>
              <a:rPr lang="en-US" dirty="0"/>
              <a:t>, </a:t>
            </a:r>
            <a:r>
              <a:rPr lang="en-US" dirty="0" err="1"/>
              <a:t>Zinkivska</a:t>
            </a:r>
            <a:r>
              <a:rPr lang="en-US" dirty="0"/>
              <a:t>, </a:t>
            </a:r>
            <a:r>
              <a:rPr lang="en-US" dirty="0" err="1"/>
              <a:t>Kremenchutska</a:t>
            </a:r>
            <a:r>
              <a:rPr lang="en-US" dirty="0"/>
              <a:t>, </a:t>
            </a:r>
            <a:r>
              <a:rPr lang="en-US" dirty="0" err="1"/>
              <a:t>Lubenska</a:t>
            </a:r>
            <a:r>
              <a:rPr lang="en-US" dirty="0"/>
              <a:t>, </a:t>
            </a:r>
            <a:r>
              <a:rPr lang="en-US" dirty="0" err="1"/>
              <a:t>Poltavska</a:t>
            </a:r>
            <a:r>
              <a:rPr lang="en-US" dirty="0"/>
              <a:t>, </a:t>
            </a:r>
            <a:r>
              <a:rPr lang="en-US" dirty="0" err="1"/>
              <a:t>Myrhorodska</a:t>
            </a:r>
            <a:r>
              <a:rPr lang="en-US" dirty="0"/>
              <a:t>  urban communities; </a:t>
            </a:r>
            <a:r>
              <a:rPr lang="en-US" dirty="0" err="1"/>
              <a:t>Bilitska</a:t>
            </a:r>
            <a:r>
              <a:rPr lang="en-US" dirty="0"/>
              <a:t>, </a:t>
            </a:r>
            <a:r>
              <a:rPr lang="en-US" dirty="0" err="1"/>
              <a:t>Velykobahachanska</a:t>
            </a:r>
            <a:r>
              <a:rPr lang="en-US" dirty="0"/>
              <a:t>, </a:t>
            </a:r>
            <a:r>
              <a:rPr lang="en-US" dirty="0" err="1"/>
              <a:t>Drabynivska</a:t>
            </a:r>
            <a:r>
              <a:rPr lang="en-US" dirty="0"/>
              <a:t>, </a:t>
            </a:r>
            <a:r>
              <a:rPr lang="en-US" dirty="0" err="1"/>
              <a:t>Kozelshchynska</a:t>
            </a:r>
            <a:r>
              <a:rPr lang="en-US" dirty="0"/>
              <a:t> settlement/rural communities. </a:t>
            </a:r>
            <a:r>
              <a:rPr lang="en-US" dirty="0" err="1"/>
              <a:t>Kirovohrad</a:t>
            </a:r>
            <a:r>
              <a:rPr lang="en-US" dirty="0"/>
              <a:t> region - </a:t>
            </a:r>
            <a:r>
              <a:rPr lang="en-US" dirty="0" err="1"/>
              <a:t>Novomyrhorod</a:t>
            </a:r>
            <a:r>
              <a:rPr lang="en-US" dirty="0"/>
              <a:t>, </a:t>
            </a:r>
            <a:r>
              <a:rPr lang="en-US" dirty="0" err="1"/>
              <a:t>Novoukrainsk</a:t>
            </a:r>
            <a:r>
              <a:rPr lang="en-US" dirty="0"/>
              <a:t>, </a:t>
            </a:r>
            <a:r>
              <a:rPr lang="en-US" dirty="0" err="1"/>
              <a:t>Svitlovodsk</a:t>
            </a:r>
            <a:r>
              <a:rPr lang="en-US" dirty="0"/>
              <a:t>, </a:t>
            </a:r>
            <a:r>
              <a:rPr lang="en-US" dirty="0" err="1"/>
              <a:t>Kropyvnytskyi</a:t>
            </a:r>
            <a:r>
              <a:rPr lang="en-US" dirty="0"/>
              <a:t> urban communities; </a:t>
            </a:r>
            <a:r>
              <a:rPr lang="en-US" dirty="0" err="1"/>
              <a:t>Oleksandrivka</a:t>
            </a:r>
            <a:r>
              <a:rPr lang="en-US" dirty="0"/>
              <a:t>, </a:t>
            </a:r>
            <a:r>
              <a:rPr lang="en-US" dirty="0" err="1"/>
              <a:t>Petrivka</a:t>
            </a:r>
            <a:r>
              <a:rPr lang="en-US" dirty="0"/>
              <a:t>, </a:t>
            </a:r>
            <a:r>
              <a:rPr lang="en-US" dirty="0" err="1"/>
              <a:t>Kolomak</a:t>
            </a:r>
            <a:r>
              <a:rPr lang="en-US" dirty="0"/>
              <a:t> settlement/rural </a:t>
            </a:r>
            <a:r>
              <a:rPr lang="en-US" dirty="0" smtClean="0"/>
              <a:t>communities.</a:t>
            </a:r>
            <a:endParaRPr dirty="0"/>
          </a:p>
        </p:txBody>
      </p:sp>
      <p:sp>
        <p:nvSpPr>
          <p:cNvPr id="489" name="Рівень організації інклюзивного навчання в громадах Кіровоградської та Полтавської областей"/>
          <p:cNvSpPr txBox="1"/>
          <p:nvPr/>
        </p:nvSpPr>
        <p:spPr>
          <a:xfrm>
            <a:off x="519692" y="2974602"/>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Level of organization of inclusive education in communities in the </a:t>
            </a:r>
            <a:r>
              <a:rPr lang="en-US" dirty="0" err="1"/>
              <a:t>Kirovohrad</a:t>
            </a:r>
            <a:r>
              <a:rPr lang="en-US" dirty="0"/>
              <a:t> and Poltava regions</a:t>
            </a:r>
            <a:endParaRPr dirty="0"/>
          </a:p>
        </p:txBody>
      </p:sp>
      <p:sp>
        <p:nvSpPr>
          <p:cNvPr id="490" name="Кіровоградська область:"/>
          <p:cNvSpPr txBox="1"/>
          <p:nvPr/>
        </p:nvSpPr>
        <p:spPr>
          <a:xfrm>
            <a:off x="700637" y="4126524"/>
            <a:ext cx="3087938"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491" name="1 бал - 48 осіб (4,8%)…"/>
          <p:cNvSpPr txBox="1"/>
          <p:nvPr/>
        </p:nvSpPr>
        <p:spPr>
          <a:xfrm>
            <a:off x="719687" y="4479864"/>
            <a:ext cx="2913075" cy="109875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1 </a:t>
            </a:r>
            <a:r>
              <a:rPr lang="en-US" b="1" dirty="0"/>
              <a:t>point </a:t>
            </a:r>
            <a:r>
              <a:rPr lang="en-US" dirty="0"/>
              <a:t>- 48 people (4.8</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2 </a:t>
            </a:r>
            <a:r>
              <a:rPr lang="en-US" b="1" dirty="0"/>
              <a:t>points </a:t>
            </a:r>
            <a:r>
              <a:rPr lang="en-US" dirty="0"/>
              <a:t>- 75 people (7.4</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3 </a:t>
            </a:r>
            <a:r>
              <a:rPr lang="en-US" b="1" dirty="0"/>
              <a:t>points </a:t>
            </a:r>
            <a:r>
              <a:rPr lang="en-US" dirty="0"/>
              <a:t>- 239 people (23.7</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4 </a:t>
            </a:r>
            <a:r>
              <a:rPr lang="en-US" b="1" dirty="0"/>
              <a:t>points </a:t>
            </a:r>
            <a:r>
              <a:rPr lang="en-US" dirty="0"/>
              <a:t>- 376 people (37.2</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5 </a:t>
            </a:r>
            <a:r>
              <a:rPr lang="en-US" b="1" dirty="0"/>
              <a:t>points </a:t>
            </a:r>
            <a:r>
              <a:rPr lang="en-US" dirty="0"/>
              <a:t>- 273 people (27.1%)</a:t>
            </a:r>
            <a:endParaRPr dirty="0" smtClean="0"/>
          </a:p>
        </p:txBody>
      </p:sp>
      <p:sp>
        <p:nvSpPr>
          <p:cNvPr id="492" name="Полтавська область:"/>
          <p:cNvSpPr txBox="1"/>
          <p:nvPr/>
        </p:nvSpPr>
        <p:spPr>
          <a:xfrm>
            <a:off x="4063597" y="4126524"/>
            <a:ext cx="272548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493" name="1 бал - 219 осіб (5,4%)…"/>
          <p:cNvSpPr txBox="1"/>
          <p:nvPr/>
        </p:nvSpPr>
        <p:spPr>
          <a:xfrm>
            <a:off x="4082647" y="4479864"/>
            <a:ext cx="2801632" cy="109875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1 </a:t>
            </a:r>
            <a:r>
              <a:rPr lang="en-US" b="1" dirty="0"/>
              <a:t>point</a:t>
            </a:r>
            <a:r>
              <a:rPr lang="en-US" dirty="0"/>
              <a:t> - 219 people (5.4</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2 </a:t>
            </a:r>
            <a:r>
              <a:rPr lang="en-US" b="1" dirty="0"/>
              <a:t>points </a:t>
            </a:r>
            <a:r>
              <a:rPr lang="en-US" dirty="0"/>
              <a:t>- 283 people (6.9</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3 </a:t>
            </a:r>
            <a:r>
              <a:rPr lang="en-US" b="1" dirty="0"/>
              <a:t>points </a:t>
            </a:r>
            <a:r>
              <a:rPr lang="en-US" dirty="0"/>
              <a:t>- 1,194 people (29.2</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4 </a:t>
            </a:r>
            <a:r>
              <a:rPr lang="en-US" b="1" dirty="0"/>
              <a:t>points </a:t>
            </a:r>
            <a:r>
              <a:rPr lang="en-US" dirty="0"/>
              <a:t>- 1,413 people (34.5</a:t>
            </a:r>
            <a:r>
              <a:rPr lang="en-US" dirty="0" smtClean="0"/>
              <a:t>%)</a:t>
            </a:r>
            <a:endParaRPr lang="uk-UA"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5 </a:t>
            </a:r>
            <a:r>
              <a:rPr lang="en-US" b="1" dirty="0"/>
              <a:t>points </a:t>
            </a:r>
            <a:r>
              <a:rPr lang="en-US" dirty="0"/>
              <a:t>- 984 people (24.0%)</a:t>
            </a:r>
            <a:endParaRPr dirty="0"/>
          </a:p>
        </p:txBody>
      </p:sp>
      <p:sp>
        <p:nvSpPr>
          <p:cNvPr id="494" name="Прямоугольник"/>
          <p:cNvSpPr/>
          <p:nvPr/>
        </p:nvSpPr>
        <p:spPr>
          <a:xfrm>
            <a:off x="529166" y="5867781"/>
            <a:ext cx="6498168" cy="352190"/>
          </a:xfrm>
          <a:prstGeom prst="rect">
            <a:avLst/>
          </a:prstGeom>
          <a:solidFill>
            <a:srgbClr val="00A0D6"/>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495" name="Оцінка 0 балів не була зафіксована."/>
          <p:cNvSpPr txBox="1"/>
          <p:nvPr/>
        </p:nvSpPr>
        <p:spPr>
          <a:xfrm>
            <a:off x="719687" y="5937980"/>
            <a:ext cx="3350055"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solidFill>
                  <a:srgbClr val="FFFFFF"/>
                </a:solidFill>
                <a:latin typeface="Aktifo-A-Book"/>
                <a:ea typeface="Aktifo-A-Book"/>
                <a:cs typeface="Aktifo-A-Book"/>
                <a:sym typeface="Aktifo-A-Book"/>
              </a:defRPr>
            </a:pPr>
            <a:r>
              <a:rPr lang="en-US" dirty="0"/>
              <a:t>No score of 0 points was recorded. </a:t>
            </a:r>
            <a:r>
              <a:rPr lang="en-US" sz="1200" dirty="0">
                <a:latin typeface="Times Roman"/>
                <a:ea typeface="Times Roman"/>
                <a:cs typeface="Times Roman"/>
                <a:sym typeface="Times Roman"/>
              </a:rPr>
              <a:t> </a:t>
            </a:r>
          </a:p>
          <a:p>
            <a:pPr algn="just" defTabSz="457200">
              <a:lnSpc>
                <a:spcPct val="80000"/>
              </a:lnSpc>
              <a:spcBef>
                <a:spcPts val="0"/>
              </a:spcBef>
              <a:buClr>
                <a:srgbClr val="00A0D6"/>
              </a:buClr>
              <a:defRPr sz="1400">
                <a:solidFill>
                  <a:srgbClr val="FFFFFF"/>
                </a:solidFill>
                <a:latin typeface="Aktifo-A-Book"/>
                <a:ea typeface="Aktifo-A-Book"/>
                <a:cs typeface="Aktifo-A-Book"/>
                <a:sym typeface="Aktifo-A-Book"/>
              </a:defRPr>
            </a:pPr>
            <a:r>
              <a:rPr dirty="0" smtClean="0"/>
              <a:t>.</a:t>
            </a:r>
            <a:r>
              <a:rPr sz="1200" dirty="0" smtClean="0">
                <a:latin typeface="Times Roman"/>
                <a:ea typeface="Times Roman"/>
                <a:cs typeface="Times Roman"/>
                <a:sym typeface="Times Roman"/>
              </a:rPr>
              <a:t> </a:t>
            </a:r>
            <a:endParaRPr sz="1200" dirty="0">
              <a:latin typeface="Times Roman"/>
              <a:ea typeface="Times Roman"/>
              <a:cs typeface="Times Roman"/>
              <a:sym typeface="Times Roman"/>
            </a:endParaRPr>
          </a:p>
        </p:txBody>
      </p:sp>
      <p:sp>
        <p:nvSpPr>
          <p:cNvPr id="496" name="У Кіровоградській області переважну частину респондентів становили представники освітньої сфери (педагоги, адміністрація закладів освіти, фахівці інклюзивно-ресурсних центрів), що свідчить про активне залучення професійної спільноти до обговорення даного"/>
          <p:cNvSpPr txBox="1"/>
          <p:nvPr/>
        </p:nvSpPr>
        <p:spPr>
          <a:xfrm>
            <a:off x="536807" y="6819490"/>
            <a:ext cx="6482886" cy="12382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In the </a:t>
            </a:r>
            <a:r>
              <a:rPr lang="en-US" dirty="0" err="1"/>
              <a:t>Kirovohrad</a:t>
            </a:r>
            <a:r>
              <a:rPr lang="en-US" dirty="0"/>
              <a:t> region, the majority of respondents were representatives of the education sector (teachers, school administrators, specialists from inclusive resource centers), which indicates the active involvement of the professional community in discussing this issue. In contrast, in the Poltava region, a significant proportion of the survey participants were not only specialists in the field, but also parents of children, which allows for direct feedback from the main recipients of educational services — families.</a:t>
            </a:r>
            <a:endParaRPr dirty="0"/>
          </a:p>
        </p:txBody>
      </p:sp>
      <p:sp>
        <p:nvSpPr>
          <p:cNvPr id="497" name="В обох регіонах спостерігається помірно високий рівень організації інклюзивного навчання, що підтверджується переважанням оцінок у діапазоні 3-5 балів. Частка респондентів, які оцінили інклюзію на середньому або високому рівні (3-5 балів), становить:"/>
          <p:cNvSpPr txBox="1"/>
          <p:nvPr/>
        </p:nvSpPr>
        <p:spPr>
          <a:xfrm>
            <a:off x="536807" y="8456304"/>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Both regions show a </a:t>
            </a:r>
            <a:r>
              <a:rPr lang="en-US" b="1" dirty="0"/>
              <a:t>moderately high level of inclusive educatio</a:t>
            </a:r>
            <a:r>
              <a:rPr lang="en-US" dirty="0"/>
              <a:t>n, as confirmed by the prevalence of ratings in the </a:t>
            </a:r>
            <a:r>
              <a:rPr lang="en-US" b="1" dirty="0"/>
              <a:t>3-5 poin</a:t>
            </a:r>
            <a:r>
              <a:rPr lang="en-US" dirty="0"/>
              <a:t>t range. The share of respondents who rated inclusion as average or high (3-5 points) is as follows:</a:t>
            </a:r>
            <a:endParaRPr dirty="0"/>
          </a:p>
        </p:txBody>
      </p:sp>
      <p:sp>
        <p:nvSpPr>
          <p:cNvPr id="498" name="Кіровоградська область - 88%…"/>
          <p:cNvSpPr txBox="1"/>
          <p:nvPr/>
        </p:nvSpPr>
        <p:spPr>
          <a:xfrm>
            <a:off x="536807" y="9322382"/>
            <a:ext cx="5830661" cy="42779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it-IT" b="1" dirty="0"/>
              <a:t>Kirovohrad region - 88</a:t>
            </a:r>
            <a:r>
              <a:rPr lang="it-IT" b="1" dirty="0" smtClean="0"/>
              <a:t>%</a:t>
            </a:r>
            <a:endParaRPr lang="uk-UA" b="1"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it-IT" b="1" dirty="0" smtClean="0"/>
              <a:t>Poltava </a:t>
            </a:r>
            <a:r>
              <a:rPr lang="it-IT" b="1" dirty="0"/>
              <a:t>region - 87.7%</a:t>
            </a:r>
            <a:endParaRPr b="1"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0" name="Изображение" descr="Изображение"/>
          <p:cNvPicPr>
            <a:picLocks noChangeAspect="1"/>
          </p:cNvPicPr>
          <p:nvPr/>
        </p:nvPicPr>
        <p:blipFill>
          <a:blip r:embed="rId2"/>
          <a:stretch>
            <a:fillRect/>
          </a:stretch>
        </p:blipFill>
        <p:spPr>
          <a:xfrm>
            <a:off x="-714576" y="-522253"/>
            <a:ext cx="4336179" cy="1657031"/>
          </a:xfrm>
          <a:prstGeom prst="rect">
            <a:avLst/>
          </a:prstGeom>
          <a:ln w="3175">
            <a:miter lim="400000"/>
          </a:ln>
        </p:spPr>
      </p:pic>
      <p:pic>
        <p:nvPicPr>
          <p:cNvPr id="501" name="Изображение" descr="Изображение"/>
          <p:cNvPicPr>
            <a:picLocks noChangeAspect="1"/>
          </p:cNvPicPr>
          <p:nvPr/>
        </p:nvPicPr>
        <p:blipFill>
          <a:blip r:embed="rId3"/>
          <a:stretch>
            <a:fillRect/>
          </a:stretch>
        </p:blipFill>
        <p:spPr>
          <a:xfrm>
            <a:off x="3284708" y="8756083"/>
            <a:ext cx="4784332" cy="1828289"/>
          </a:xfrm>
          <a:prstGeom prst="rect">
            <a:avLst/>
          </a:prstGeom>
          <a:ln w="3175">
            <a:miter lim="400000"/>
          </a:ln>
        </p:spPr>
      </p:pic>
      <p:grpSp>
        <p:nvGrpSpPr>
          <p:cNvPr id="504" name="Сгруппировать"/>
          <p:cNvGrpSpPr/>
          <p:nvPr/>
        </p:nvGrpSpPr>
        <p:grpSpPr>
          <a:xfrm>
            <a:off x="4747383" y="675983"/>
            <a:ext cx="2278082" cy="392228"/>
            <a:chOff x="0" y="0"/>
            <a:chExt cx="2278080" cy="433281"/>
          </a:xfrm>
        </p:grpSpPr>
        <p:pic>
          <p:nvPicPr>
            <p:cNvPr id="502"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503"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505" name="15"/>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15</a:t>
            </a:r>
          </a:p>
        </p:txBody>
      </p:sp>
      <p:sp>
        <p:nvSpPr>
          <p:cNvPr id="506"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507" name="Це свідчить про загальну сформованість базових умов для інклюзивного навчання в обох регіонах. Кіровоградська область демонструє дещо вищу частку респондентів, задоволених рівнем організації (4-5 балів - 64,3%), порівняно з Полтавською (58,5%). Це може в"/>
          <p:cNvSpPr txBox="1"/>
          <p:nvPr/>
        </p:nvSpPr>
        <p:spPr>
          <a:xfrm>
            <a:off x="603315" y="1511154"/>
            <a:ext cx="6482886" cy="158298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This indicates that the </a:t>
            </a:r>
            <a:r>
              <a:rPr lang="en-US" b="1" dirty="0"/>
              <a:t>basic conditions for inclusive education are generally well established</a:t>
            </a:r>
            <a:r>
              <a:rPr lang="en-US" dirty="0"/>
              <a:t> in both regions. </a:t>
            </a:r>
            <a:r>
              <a:rPr lang="en-US" b="1" dirty="0" err="1"/>
              <a:t>Kirovohrad</a:t>
            </a:r>
            <a:r>
              <a:rPr lang="en-US" b="1" dirty="0"/>
              <a:t> region </a:t>
            </a:r>
            <a:r>
              <a:rPr lang="en-US" dirty="0"/>
              <a:t>shows a slightly </a:t>
            </a:r>
            <a:r>
              <a:rPr lang="en-US" b="1" dirty="0"/>
              <a:t>higher proportion of respondents satisfied with the level of organization (4-5 points - 64.3%) </a:t>
            </a:r>
            <a:r>
              <a:rPr lang="en-US" dirty="0"/>
              <a:t>compared to Poltava region (58.5%). This may indicate greater local effectiveness in the implementation of certain components of inclusive education (e.g., interaction with inclusive resource centers or staff training). </a:t>
            </a:r>
            <a:r>
              <a:rPr lang="en-US" b="1" dirty="0"/>
              <a:t>In the Poltava region</a:t>
            </a:r>
            <a:r>
              <a:rPr lang="en-US" dirty="0"/>
              <a:t>, despite slightly lower ratings in the </a:t>
            </a:r>
            <a:r>
              <a:rPr lang="en-US" b="1" dirty="0"/>
              <a:t>higher range, there is also a high concentration of ratings of 3-4 points, reflecting a stable level of organization with potential for growth</a:t>
            </a:r>
            <a:r>
              <a:rPr lang="en-US" dirty="0"/>
              <a:t>, provided additional support is available. </a:t>
            </a:r>
            <a:endParaRPr lang="uk-UA" dirty="0" smtClean="0"/>
          </a:p>
        </p:txBody>
      </p:sp>
      <p:sp>
        <p:nvSpPr>
          <p:cNvPr id="508" name="Низький рівень (1-2 бали) в обох регіонах залишається на невисокому, але помітному рівні:"/>
          <p:cNvSpPr txBox="1"/>
          <p:nvPr/>
        </p:nvSpPr>
        <p:spPr>
          <a:xfrm>
            <a:off x="536807" y="3636148"/>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buClr>
                <a:srgbClr val="00A0D6"/>
              </a:buClr>
              <a:defRPr sz="1400">
                <a:latin typeface="Aktifo-A-Book"/>
                <a:ea typeface="Aktifo-A-Book"/>
                <a:cs typeface="Aktifo-A-Book"/>
                <a:sym typeface="Aktifo-A-Book"/>
              </a:defRPr>
            </a:pPr>
            <a:r>
              <a:rPr lang="en-US" b="1" dirty="0"/>
              <a:t>The low level (1-2 points) in both regions remains at a modest but noticeable level:</a:t>
            </a:r>
            <a:endParaRPr b="1" dirty="0"/>
          </a:p>
        </p:txBody>
      </p:sp>
      <p:sp>
        <p:nvSpPr>
          <p:cNvPr id="509" name="Кіровоградська область - 11,2%…"/>
          <p:cNvSpPr txBox="1"/>
          <p:nvPr/>
        </p:nvSpPr>
        <p:spPr>
          <a:xfrm>
            <a:off x="536807" y="4117777"/>
            <a:ext cx="5830661" cy="42779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it-IT" b="1" dirty="0"/>
              <a:t>Kirovohrad region - 11.2</a:t>
            </a:r>
            <a:r>
              <a:rPr lang="it-IT" b="1" dirty="0" smtClean="0"/>
              <a:t>%</a:t>
            </a:r>
            <a:endParaRPr lang="uk-UA" b="1" dirty="0" smtClean="0"/>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it-IT" b="1" dirty="0" smtClean="0"/>
              <a:t>Poltava </a:t>
            </a:r>
            <a:r>
              <a:rPr lang="it-IT" b="1" dirty="0"/>
              <a:t>region - 12.3%</a:t>
            </a:r>
            <a:endParaRPr b="1" dirty="0"/>
          </a:p>
        </p:txBody>
      </p:sp>
      <p:graphicFrame>
        <p:nvGraphicFramePr>
          <p:cNvPr id="510" name="Двухмерная столбчатая диаграмма"/>
          <p:cNvGraphicFramePr/>
          <p:nvPr>
            <p:extLst>
              <p:ext uri="{D42A27DB-BD31-4B8C-83A1-F6EECF244321}">
                <p14:modId xmlns:p14="http://schemas.microsoft.com/office/powerpoint/2010/main" val="4042353950"/>
              </p:ext>
            </p:extLst>
          </p:nvPr>
        </p:nvGraphicFramePr>
        <p:xfrm>
          <a:off x="1035660" y="4611742"/>
          <a:ext cx="5846898" cy="4153159"/>
        </p:xfrm>
        <a:graphic>
          <a:graphicData uri="http://schemas.openxmlformats.org/drawingml/2006/chart">
            <c:chart xmlns:c="http://schemas.openxmlformats.org/drawingml/2006/chart" xmlns:r="http://schemas.openxmlformats.org/officeDocument/2006/relationships" r:id="rId6"/>
          </a:graphicData>
        </a:graphic>
      </p:graphicFrame>
      <p:sp>
        <p:nvSpPr>
          <p:cNvPr id="511" name="1 600…"/>
          <p:cNvSpPr txBox="1"/>
          <p:nvPr/>
        </p:nvSpPr>
        <p:spPr>
          <a:xfrm>
            <a:off x="698732" y="4892034"/>
            <a:ext cx="469145" cy="396019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60000"/>
              </a:lnSpc>
              <a:spcBef>
                <a:spcPts val="0"/>
              </a:spcBef>
              <a:defRPr sz="900">
                <a:solidFill>
                  <a:srgbClr val="929292"/>
                </a:solidFill>
                <a:latin typeface="Aktifo-A-Book"/>
                <a:ea typeface="Aktifo-A-Book"/>
                <a:cs typeface="Aktifo-A-Book"/>
                <a:sym typeface="Aktifo-A-Book"/>
              </a:defRPr>
            </a:pPr>
            <a:r>
              <a:t>1 600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1 400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1 200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800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600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400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200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0</a:t>
            </a:r>
          </a:p>
        </p:txBody>
      </p:sp>
      <p:sp>
        <p:nvSpPr>
          <p:cNvPr id="512" name="Кількість респондентів"/>
          <p:cNvSpPr txBox="1"/>
          <p:nvPr/>
        </p:nvSpPr>
        <p:spPr>
          <a:xfrm rot="16200000">
            <a:off x="-418328" y="6644132"/>
            <a:ext cx="2062230" cy="16754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5742" tIns="15742" rIns="15742" bIns="15742">
            <a:spAutoFit/>
          </a:bodyPr>
          <a:lstStyle>
            <a:lvl1pPr algn="ctr" defTabSz="457200">
              <a:lnSpc>
                <a:spcPct val="80000"/>
              </a:lnSpc>
              <a:spcBef>
                <a:spcPts val="0"/>
              </a:spcBef>
              <a:defRPr sz="1100" b="1">
                <a:latin typeface="Aktifo-A-Book"/>
                <a:ea typeface="Aktifo-A-Book"/>
                <a:cs typeface="Aktifo-A-Book"/>
                <a:sym typeface="Aktifo-A-Book"/>
              </a:defRPr>
            </a:lvl1pPr>
          </a:lstStyle>
          <a:p>
            <a:r>
              <a:rPr lang="en-US" dirty="0"/>
              <a:t>Number of respondents</a:t>
            </a:r>
            <a:endParaRPr dirty="0"/>
          </a:p>
        </p:txBody>
      </p:sp>
      <p:sp>
        <p:nvSpPr>
          <p:cNvPr id="513" name="Оцінка рівня організації (1-5)"/>
          <p:cNvSpPr txBox="1"/>
          <p:nvPr/>
        </p:nvSpPr>
        <p:spPr>
          <a:xfrm>
            <a:off x="3073911" y="8866560"/>
            <a:ext cx="1770396"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Assessment of the level of organization (1-5)</a:t>
            </a:r>
            <a:endParaRPr dirty="0"/>
          </a:p>
        </p:txBody>
      </p:sp>
      <p:sp>
        <p:nvSpPr>
          <p:cNvPr id="514" name="Кіровоградська обл.…"/>
          <p:cNvSpPr txBox="1"/>
          <p:nvPr/>
        </p:nvSpPr>
        <p:spPr>
          <a:xfrm>
            <a:off x="5547039" y="4971757"/>
            <a:ext cx="2011920" cy="39240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700"/>
              </a:spcBef>
              <a:defRPr sz="1100">
                <a:latin typeface="Aktifo-A-Medium"/>
                <a:ea typeface="Aktifo-A-Medium"/>
                <a:cs typeface="Aktifo-A-Medium"/>
                <a:sym typeface="Aktifo-A-Medium"/>
              </a:defRPr>
            </a:pPr>
            <a:r>
              <a:rPr lang="en-US" dirty="0"/>
              <a:t>Kirovograd </a:t>
            </a:r>
            <a:r>
              <a:rPr lang="en-US" dirty="0" smtClean="0"/>
              <a:t>region</a:t>
            </a:r>
            <a:endParaRPr lang="uk-UA" dirty="0" smtClean="0"/>
          </a:p>
          <a:p>
            <a:pPr defTabSz="457200">
              <a:lnSpc>
                <a:spcPct val="80000"/>
              </a:lnSpc>
              <a:spcBef>
                <a:spcPts val="700"/>
              </a:spcBef>
              <a:defRPr sz="1100">
                <a:latin typeface="Aktifo-A-Medium"/>
                <a:ea typeface="Aktifo-A-Medium"/>
                <a:cs typeface="Aktifo-A-Medium"/>
                <a:sym typeface="Aktifo-A-Medium"/>
              </a:defRPr>
            </a:pPr>
            <a:r>
              <a:rPr lang="en-US" dirty="0" smtClean="0"/>
              <a:t>Poltava </a:t>
            </a:r>
            <a:r>
              <a:rPr lang="en-US" dirty="0"/>
              <a:t>region</a:t>
            </a:r>
            <a:endParaRPr dirty="0"/>
          </a:p>
        </p:txBody>
      </p:sp>
      <p:sp>
        <p:nvSpPr>
          <p:cNvPr id="515" name="Квадрат"/>
          <p:cNvSpPr/>
          <p:nvPr/>
        </p:nvSpPr>
        <p:spPr>
          <a:xfrm>
            <a:off x="5335723" y="4971757"/>
            <a:ext cx="138146" cy="125057"/>
          </a:xfrm>
          <a:prstGeom prst="rect">
            <a:avLst/>
          </a:prstGeom>
          <a:solidFill>
            <a:srgbClr val="F3C34C"/>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516" name="Квадрат"/>
          <p:cNvSpPr/>
          <p:nvPr/>
        </p:nvSpPr>
        <p:spPr>
          <a:xfrm>
            <a:off x="5342616" y="5191491"/>
            <a:ext cx="138147" cy="125056"/>
          </a:xfrm>
          <a:prstGeom prst="rect">
            <a:avLst/>
          </a:prstGeom>
          <a:solidFill>
            <a:srgbClr val="00A0D6"/>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517" name="Рисунок 8. Оцінка рівня організації інклюзивного навчання у порівнянні по областях"/>
          <p:cNvSpPr txBox="1"/>
          <p:nvPr/>
        </p:nvSpPr>
        <p:spPr>
          <a:xfrm>
            <a:off x="536807" y="9276873"/>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a:solidFill>
                  <a:schemeClr val="accent1"/>
                </a:solidFill>
              </a:rPr>
              <a:t>Figure 8. </a:t>
            </a:r>
            <a:r>
              <a:rPr lang="en-US" dirty="0"/>
              <a:t>Assessment of the level of organization of inclusive education in comparison by region</a:t>
            </a:r>
            <a:endParaRPr dirty="0"/>
          </a:p>
        </p:txBody>
      </p:sp>
      <p:sp>
        <p:nvSpPr>
          <p:cNvPr id="518" name="219"/>
          <p:cNvSpPr txBox="1"/>
          <p:nvPr/>
        </p:nvSpPr>
        <p:spPr>
          <a:xfrm>
            <a:off x="1296665" y="8042323"/>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219</a:t>
            </a:r>
          </a:p>
        </p:txBody>
      </p:sp>
      <p:sp>
        <p:nvSpPr>
          <p:cNvPr id="519" name="283"/>
          <p:cNvSpPr txBox="1"/>
          <p:nvPr/>
        </p:nvSpPr>
        <p:spPr>
          <a:xfrm>
            <a:off x="2403291" y="7859272"/>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283</a:t>
            </a:r>
          </a:p>
        </p:txBody>
      </p:sp>
      <p:sp>
        <p:nvSpPr>
          <p:cNvPr id="520" name="1 194"/>
          <p:cNvSpPr txBox="1"/>
          <p:nvPr/>
        </p:nvSpPr>
        <p:spPr>
          <a:xfrm>
            <a:off x="3518828" y="5695943"/>
            <a:ext cx="569644"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1 194</a:t>
            </a:r>
          </a:p>
        </p:txBody>
      </p:sp>
      <p:sp>
        <p:nvSpPr>
          <p:cNvPr id="521" name="1413"/>
          <p:cNvSpPr txBox="1"/>
          <p:nvPr/>
        </p:nvSpPr>
        <p:spPr>
          <a:xfrm>
            <a:off x="4642094" y="5178921"/>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1413</a:t>
            </a:r>
          </a:p>
        </p:txBody>
      </p:sp>
      <p:sp>
        <p:nvSpPr>
          <p:cNvPr id="522" name="984"/>
          <p:cNvSpPr txBox="1"/>
          <p:nvPr/>
        </p:nvSpPr>
        <p:spPr>
          <a:xfrm>
            <a:off x="5773682" y="6169060"/>
            <a:ext cx="569644"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984</a:t>
            </a:r>
          </a:p>
        </p:txBody>
      </p:sp>
      <p:sp>
        <p:nvSpPr>
          <p:cNvPr id="523" name="48"/>
          <p:cNvSpPr txBox="1"/>
          <p:nvPr/>
        </p:nvSpPr>
        <p:spPr>
          <a:xfrm>
            <a:off x="1771524" y="8432234"/>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48</a:t>
            </a:r>
          </a:p>
        </p:txBody>
      </p:sp>
      <p:sp>
        <p:nvSpPr>
          <p:cNvPr id="524" name="75"/>
          <p:cNvSpPr txBox="1"/>
          <p:nvPr/>
        </p:nvSpPr>
        <p:spPr>
          <a:xfrm>
            <a:off x="2906716" y="8370050"/>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75</a:t>
            </a:r>
          </a:p>
        </p:txBody>
      </p:sp>
      <p:sp>
        <p:nvSpPr>
          <p:cNvPr id="525" name="376"/>
          <p:cNvSpPr txBox="1"/>
          <p:nvPr/>
        </p:nvSpPr>
        <p:spPr>
          <a:xfrm>
            <a:off x="4038303" y="7972353"/>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376</a:t>
            </a:r>
          </a:p>
        </p:txBody>
      </p:sp>
      <p:sp>
        <p:nvSpPr>
          <p:cNvPr id="526" name="376"/>
          <p:cNvSpPr txBox="1"/>
          <p:nvPr/>
        </p:nvSpPr>
        <p:spPr>
          <a:xfrm>
            <a:off x="5145373" y="7644057"/>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376</a:t>
            </a:r>
          </a:p>
        </p:txBody>
      </p:sp>
      <p:sp>
        <p:nvSpPr>
          <p:cNvPr id="527" name="273"/>
          <p:cNvSpPr txBox="1"/>
          <p:nvPr/>
        </p:nvSpPr>
        <p:spPr>
          <a:xfrm>
            <a:off x="6268177" y="7902814"/>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273</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 name="Прямоугольник"/>
          <p:cNvSpPr/>
          <p:nvPr/>
        </p:nvSpPr>
        <p:spPr>
          <a:xfrm>
            <a:off x="545930" y="4401766"/>
            <a:ext cx="6482887" cy="2615912"/>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pic>
        <p:nvPicPr>
          <p:cNvPr id="530"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531"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534" name="Сгруппировать"/>
          <p:cNvGrpSpPr/>
          <p:nvPr/>
        </p:nvGrpSpPr>
        <p:grpSpPr>
          <a:xfrm>
            <a:off x="4747383" y="675982"/>
            <a:ext cx="2278082" cy="433283"/>
            <a:chOff x="0" y="0"/>
            <a:chExt cx="2278080" cy="433281"/>
          </a:xfrm>
        </p:grpSpPr>
        <p:pic>
          <p:nvPicPr>
            <p:cNvPr id="532"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533"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535" name="16"/>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16</a:t>
            </a:r>
          </a:p>
        </p:txBody>
      </p:sp>
      <p:sp>
        <p:nvSpPr>
          <p:cNvPr id="536"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537" name="Респонденти оцінили рівень доступності закладів дошкільної освіти за шкалою від 0 до 5. Загалом рівень доступності сприймається як помірний, з переважанням оцінок 3 і 4."/>
          <p:cNvSpPr txBox="1"/>
          <p:nvPr/>
        </p:nvSpPr>
        <p:spPr>
          <a:xfrm>
            <a:off x="536807" y="1903154"/>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Respondents rated the accessibility of preschool education institutions on a scale from 0 to 5. Overall, accessibility is perceived as moderate, with ratings of 3 and 4 predominating.</a:t>
            </a:r>
            <a:endParaRPr dirty="0"/>
          </a:p>
        </p:txBody>
      </p:sp>
      <p:sp>
        <p:nvSpPr>
          <p:cNvPr id="538" name="Доступність закладів дошкільної освіти для осіб з особливими освітніми потребами"/>
          <p:cNvSpPr txBox="1"/>
          <p:nvPr/>
        </p:nvSpPr>
        <p:spPr>
          <a:xfrm>
            <a:off x="519692" y="1326946"/>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Accessibility of preschool education institutions for persons with special educational needs</a:t>
            </a:r>
            <a:endParaRPr dirty="0"/>
          </a:p>
        </p:txBody>
      </p:sp>
      <p:sp>
        <p:nvSpPr>
          <p:cNvPr id="539" name="Найбільша кількість респондентів (1413 осіб) оцінила доступність на рівні 3, ще 1286 - на рівні 4.…"/>
          <p:cNvSpPr txBox="1"/>
          <p:nvPr/>
        </p:nvSpPr>
        <p:spPr>
          <a:xfrm>
            <a:off x="545930" y="3356967"/>
            <a:ext cx="5924432" cy="82380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800"/>
              </a:spcBef>
              <a:buClr>
                <a:srgbClr val="00A0D6"/>
              </a:buClr>
              <a:buSzPct val="100000"/>
              <a:buChar char="•"/>
              <a:defRPr sz="1400">
                <a:latin typeface="Aktifo-A-Book"/>
                <a:ea typeface="Aktifo-A-Book"/>
                <a:cs typeface="Aktifo-A-Book"/>
                <a:sym typeface="Aktifo-A-Book"/>
              </a:defRPr>
            </a:pPr>
            <a:r>
              <a:rPr lang="en-US" dirty="0" smtClean="0"/>
              <a:t>The </a:t>
            </a:r>
            <a:r>
              <a:rPr lang="en-US" dirty="0"/>
              <a:t>largest number of respondents (1,413 people) rated accessibility at level 3, while another 1,286 rated it at level 4</a:t>
            </a:r>
            <a:r>
              <a:rPr lang="en-US" dirty="0" smtClean="0"/>
              <a:t>.</a:t>
            </a:r>
            <a:endParaRPr lang="uk-UA" dirty="0" smtClean="0"/>
          </a:p>
          <a:p>
            <a:pPr marL="228600" indent="-228600" defTabSz="457200">
              <a:lnSpc>
                <a:spcPct val="80000"/>
              </a:lnSpc>
              <a:spcBef>
                <a:spcPts val="8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(5 points) was noted by 983 people, and low accessibility (1-2 points) was noted by 1,421 respondents.</a:t>
            </a:r>
            <a:endParaRPr dirty="0"/>
          </a:p>
        </p:txBody>
      </p:sp>
      <p:sp>
        <p:nvSpPr>
          <p:cNvPr id="540" name="Загальні результати:"/>
          <p:cNvSpPr txBox="1"/>
          <p:nvPr/>
        </p:nvSpPr>
        <p:spPr>
          <a:xfrm>
            <a:off x="528815" y="3003708"/>
            <a:ext cx="641551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Overall results:</a:t>
            </a:r>
            <a:endParaRPr dirty="0"/>
          </a:p>
        </p:txBody>
      </p:sp>
      <p:sp>
        <p:nvSpPr>
          <p:cNvPr id="541" name="Переважають оцінки 3 (273 особи) та 4 (283 особи).…"/>
          <p:cNvSpPr txBox="1"/>
          <p:nvPr/>
        </p:nvSpPr>
        <p:spPr>
          <a:xfrm>
            <a:off x="807809" y="4994923"/>
            <a:ext cx="5924433" cy="46626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a:t>Ratings of 3 (273 people) and 4 (283 people) prevail</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(5 points) was rated by 201 respondents.</a:t>
            </a:r>
            <a:endParaRPr dirty="0"/>
          </a:p>
        </p:txBody>
      </p:sp>
      <p:sp>
        <p:nvSpPr>
          <p:cNvPr id="542" name="Кіровоградська область:"/>
          <p:cNvSpPr txBox="1"/>
          <p:nvPr/>
        </p:nvSpPr>
        <p:spPr>
          <a:xfrm>
            <a:off x="790694" y="4641663"/>
            <a:ext cx="641551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543" name="Найбільше респондентів поставили оцінки 3 (1140 осіб) і 4 (1003 особи).…"/>
          <p:cNvSpPr txBox="1"/>
          <p:nvPr/>
        </p:nvSpPr>
        <p:spPr>
          <a:xfrm>
            <a:off x="807809" y="6071863"/>
            <a:ext cx="5924433" cy="63862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Most </a:t>
            </a:r>
            <a:r>
              <a:rPr lang="en-US" dirty="0"/>
              <a:t>respondents gave ratings of 3 (1,140 people) and 4 (1,003 people</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was noted by 782 people.</a:t>
            </a:r>
            <a:endParaRPr dirty="0"/>
          </a:p>
        </p:txBody>
      </p:sp>
      <p:sp>
        <p:nvSpPr>
          <p:cNvPr id="544" name="Полтавська область:"/>
          <p:cNvSpPr txBox="1"/>
          <p:nvPr/>
        </p:nvSpPr>
        <p:spPr>
          <a:xfrm>
            <a:off x="790694" y="5718604"/>
            <a:ext cx="641551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545" name="У більшості громад рівень доступності закладів дошкільної освіти для дітей з особливими освітніми потребами оцінюється як середній або вище середнього, однак все ще значна частка респондентів відзначає потребу в покращенні умов."/>
          <p:cNvSpPr txBox="1"/>
          <p:nvPr/>
        </p:nvSpPr>
        <p:spPr>
          <a:xfrm>
            <a:off x="545930" y="7235649"/>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In most communities, the level of accessibility of preschool education institutions for children with special educational needs is assessed as average or above average, but a significant proportion of respondents still note the need for improvement.</a:t>
            </a:r>
            <a:endParaRPr dirty="0"/>
          </a:p>
        </p:txBody>
      </p:sp>
      <p:sp>
        <p:nvSpPr>
          <p:cNvPr id="546" name="Респонденти оцінили рівень доступності закладів загальної середньої освіти за шкалою від 0 до 5. Загалом рівень доступності сприймається як помірний або вище середнього, з переважанням оцінок 3 і 4 бали."/>
          <p:cNvSpPr txBox="1"/>
          <p:nvPr/>
        </p:nvSpPr>
        <p:spPr>
          <a:xfrm>
            <a:off x="536807" y="9168450"/>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Respondents rated the accessibility of general secondary education institutions on a scale from 0 to 5. Overall, </a:t>
            </a:r>
            <a:r>
              <a:rPr lang="en-US" b="1" dirty="0"/>
              <a:t>accessibility is perceived as moderate </a:t>
            </a:r>
            <a:r>
              <a:rPr lang="en-US" dirty="0"/>
              <a:t>or above average, with ratings of </a:t>
            </a:r>
            <a:r>
              <a:rPr lang="en-US" b="1" dirty="0"/>
              <a:t>3 and 4 points </a:t>
            </a:r>
            <a:r>
              <a:rPr lang="en-US" dirty="0"/>
              <a:t>predominating.</a:t>
            </a:r>
            <a:endParaRPr dirty="0"/>
          </a:p>
        </p:txBody>
      </p:sp>
      <p:sp>
        <p:nvSpPr>
          <p:cNvPr id="547" name="Доступність закладів загальної середньої освіти  для осіб з особливими освітніми потребами"/>
          <p:cNvSpPr txBox="1"/>
          <p:nvPr/>
        </p:nvSpPr>
        <p:spPr>
          <a:xfrm>
            <a:off x="519692" y="8592242"/>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Accessibility of general secondary education institutions for persons with special educational needs</a:t>
            </a:r>
            <a:endParaRPr dirty="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 name="Прямоугольник"/>
          <p:cNvSpPr/>
          <p:nvPr/>
        </p:nvSpPr>
        <p:spPr>
          <a:xfrm>
            <a:off x="545930" y="2849029"/>
            <a:ext cx="6464640" cy="3192232"/>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pic>
        <p:nvPicPr>
          <p:cNvPr id="550"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551"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554" name="Сгруппировать"/>
          <p:cNvGrpSpPr/>
          <p:nvPr/>
        </p:nvGrpSpPr>
        <p:grpSpPr>
          <a:xfrm>
            <a:off x="4747383" y="675982"/>
            <a:ext cx="2278082" cy="433283"/>
            <a:chOff x="0" y="0"/>
            <a:chExt cx="2278080" cy="433281"/>
          </a:xfrm>
        </p:grpSpPr>
        <p:pic>
          <p:nvPicPr>
            <p:cNvPr id="552"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553"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555" name="17"/>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17</a:t>
            </a:r>
          </a:p>
        </p:txBody>
      </p:sp>
      <p:sp>
        <p:nvSpPr>
          <p:cNvPr id="556"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557" name="Найбільша кількість респондентів (1412 осіб) оцінила доступність закладів загальної середньої освіти на рівні 4, ще 1396 - на рівні 3.…"/>
          <p:cNvSpPr txBox="1"/>
          <p:nvPr/>
        </p:nvSpPr>
        <p:spPr>
          <a:xfrm>
            <a:off x="541430" y="1383107"/>
            <a:ext cx="5453871" cy="12454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The </a:t>
            </a:r>
            <a:r>
              <a:rPr lang="en-US" dirty="0"/>
              <a:t>largest number of respondents (</a:t>
            </a:r>
            <a:r>
              <a:rPr lang="en-US" b="1" dirty="0"/>
              <a:t>1,412 people</a:t>
            </a:r>
            <a:r>
              <a:rPr lang="en-US" dirty="0"/>
              <a:t>) rated the accessibility of general secondary education institutions at </a:t>
            </a:r>
            <a:r>
              <a:rPr lang="en-US" b="1" dirty="0"/>
              <a:t>4, </a:t>
            </a:r>
            <a:r>
              <a:rPr lang="en-US" dirty="0"/>
              <a:t>while another </a:t>
            </a:r>
            <a:r>
              <a:rPr lang="en-US" b="1" dirty="0"/>
              <a:t>1,396</a:t>
            </a:r>
            <a:r>
              <a:rPr lang="en-US" dirty="0"/>
              <a:t> rated it </a:t>
            </a:r>
            <a:r>
              <a:rPr lang="en-US" b="1" dirty="0"/>
              <a:t>at 3</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a:t>
            </a:r>
            <a:r>
              <a:rPr lang="en-US" b="1" dirty="0"/>
              <a:t>(5 points)</a:t>
            </a:r>
            <a:r>
              <a:rPr lang="en-US" dirty="0"/>
              <a:t> was noted by </a:t>
            </a:r>
            <a:r>
              <a:rPr lang="en-US" b="1" dirty="0"/>
              <a:t>1,075</a:t>
            </a:r>
            <a:r>
              <a:rPr lang="en-US" dirty="0"/>
              <a:t> people</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A </a:t>
            </a:r>
            <a:r>
              <a:rPr lang="en-US" dirty="0"/>
              <a:t>total of </a:t>
            </a:r>
            <a:r>
              <a:rPr lang="en-US" b="1" dirty="0"/>
              <a:t>1,220</a:t>
            </a:r>
            <a:r>
              <a:rPr lang="en-US" dirty="0"/>
              <a:t> respondents rated accessibility as low </a:t>
            </a:r>
            <a:r>
              <a:rPr lang="en-US" b="1" dirty="0"/>
              <a:t>(1-2 points)</a:t>
            </a:r>
            <a:r>
              <a:rPr lang="en-US" dirty="0"/>
              <a:t> (</a:t>
            </a:r>
            <a:r>
              <a:rPr lang="en-US" b="1" dirty="0"/>
              <a:t>369</a:t>
            </a:r>
            <a:r>
              <a:rPr lang="en-US" dirty="0"/>
              <a:t> rated it as 1 point and </a:t>
            </a:r>
            <a:r>
              <a:rPr lang="en-US" b="1" dirty="0"/>
              <a:t>851</a:t>
            </a:r>
            <a:r>
              <a:rPr lang="en-US" dirty="0"/>
              <a:t> rated it as 2 points).</a:t>
            </a:r>
            <a:endParaRPr dirty="0"/>
          </a:p>
        </p:txBody>
      </p:sp>
      <p:sp>
        <p:nvSpPr>
          <p:cNvPr id="558" name="Загальні результати:"/>
          <p:cNvSpPr txBox="1"/>
          <p:nvPr/>
        </p:nvSpPr>
        <p:spPr>
          <a:xfrm>
            <a:off x="524315" y="1003307"/>
            <a:ext cx="2676109"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Overall results:</a:t>
            </a:r>
            <a:endParaRPr dirty="0"/>
          </a:p>
        </p:txBody>
      </p:sp>
      <p:sp>
        <p:nvSpPr>
          <p:cNvPr id="559" name="Кіровоградська область:"/>
          <p:cNvSpPr txBox="1"/>
          <p:nvPr/>
        </p:nvSpPr>
        <p:spPr>
          <a:xfrm>
            <a:off x="777018" y="3103886"/>
            <a:ext cx="3087939"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560" name="Переважають оцінки 4 (300 осіб) і 3 (256 осіб).…"/>
          <p:cNvSpPr txBox="1"/>
          <p:nvPr/>
        </p:nvSpPr>
        <p:spPr>
          <a:xfrm>
            <a:off x="796068" y="3457226"/>
            <a:ext cx="6444476" cy="70274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The </a:t>
            </a:r>
            <a:r>
              <a:rPr lang="en-US" dirty="0"/>
              <a:t>most common ratings were </a:t>
            </a:r>
            <a:r>
              <a:rPr lang="en-US" b="1" dirty="0"/>
              <a:t>4</a:t>
            </a:r>
            <a:r>
              <a:rPr lang="en-US" dirty="0"/>
              <a:t> (</a:t>
            </a:r>
            <a:r>
              <a:rPr lang="en-US" b="1" dirty="0"/>
              <a:t>300</a:t>
            </a:r>
            <a:r>
              <a:rPr lang="en-US" dirty="0"/>
              <a:t> people) and </a:t>
            </a:r>
            <a:r>
              <a:rPr lang="en-US" b="1" dirty="0"/>
              <a:t>3</a:t>
            </a:r>
            <a:r>
              <a:rPr lang="en-US" dirty="0"/>
              <a:t> (</a:t>
            </a:r>
            <a:r>
              <a:rPr lang="en-US" b="1" dirty="0"/>
              <a:t>256 </a:t>
            </a:r>
            <a:r>
              <a:rPr lang="en-US" dirty="0"/>
              <a:t>people</a:t>
            </a:r>
            <a:r>
              <a:rPr lang="en-US" dirty="0" smtClean="0"/>
              <a:t>)</a:t>
            </a:r>
            <a:r>
              <a:rPr lang="en-US" b="1" dirty="0" smtClean="0"/>
              <a:t>.</a:t>
            </a:r>
            <a:endParaRPr lang="uk-UA" b="1" dirty="0" smtClean="0"/>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a:t>
            </a:r>
            <a:r>
              <a:rPr lang="en-US" b="1" dirty="0"/>
              <a:t>(5 points) </a:t>
            </a:r>
            <a:r>
              <a:rPr lang="en-US" dirty="0"/>
              <a:t>was rated by </a:t>
            </a:r>
            <a:r>
              <a:rPr lang="en-US" b="1" dirty="0"/>
              <a:t>234</a:t>
            </a:r>
            <a:r>
              <a:rPr lang="en-US" dirty="0"/>
              <a:t> respondents</a:t>
            </a:r>
            <a:r>
              <a:rPr lang="en-US" dirty="0" smtClean="0"/>
              <a:t>.</a:t>
            </a:r>
            <a:endParaRPr lang="uk-UA" dirty="0" smtClean="0"/>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Low </a:t>
            </a:r>
            <a:r>
              <a:rPr lang="en-US" dirty="0"/>
              <a:t>accessibility (</a:t>
            </a:r>
            <a:r>
              <a:rPr lang="en-US" b="1" dirty="0"/>
              <a:t>1-2 points</a:t>
            </a:r>
            <a:r>
              <a:rPr lang="en-US" dirty="0"/>
              <a:t>) was noted by</a:t>
            </a:r>
            <a:r>
              <a:rPr lang="en-US" b="1" dirty="0"/>
              <a:t> 320 </a:t>
            </a:r>
            <a:r>
              <a:rPr lang="en-US" dirty="0"/>
              <a:t>people. </a:t>
            </a:r>
            <a:endParaRPr dirty="0" smtClean="0"/>
          </a:p>
        </p:txBody>
      </p:sp>
      <p:sp>
        <p:nvSpPr>
          <p:cNvPr id="561" name="Полтавська область:"/>
          <p:cNvSpPr txBox="1"/>
          <p:nvPr/>
        </p:nvSpPr>
        <p:spPr>
          <a:xfrm>
            <a:off x="777018" y="4482861"/>
            <a:ext cx="3087939"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562" name="Найбільше респондентів поставили оцінки 3 (1140 осіб) і 4 (1112 осіб).…"/>
          <p:cNvSpPr txBox="1"/>
          <p:nvPr/>
        </p:nvSpPr>
        <p:spPr>
          <a:xfrm>
            <a:off x="796068" y="4836201"/>
            <a:ext cx="5321728" cy="87509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a:t>Most </a:t>
            </a:r>
            <a:r>
              <a:rPr lang="en-US" dirty="0" smtClean="0"/>
              <a:t>respondents </a:t>
            </a:r>
            <a:r>
              <a:rPr lang="en-US" dirty="0"/>
              <a:t>gave ratings of </a:t>
            </a:r>
            <a:r>
              <a:rPr lang="en-US" b="1" dirty="0"/>
              <a:t>3</a:t>
            </a:r>
            <a:r>
              <a:rPr lang="en-US" dirty="0"/>
              <a:t> (</a:t>
            </a:r>
            <a:r>
              <a:rPr lang="en-US" b="1" dirty="0"/>
              <a:t>1,140</a:t>
            </a:r>
            <a:r>
              <a:rPr lang="en-US" dirty="0"/>
              <a:t> people) and</a:t>
            </a:r>
            <a:r>
              <a:rPr lang="en-US" b="1" dirty="0"/>
              <a:t> 4 </a:t>
            </a:r>
            <a:r>
              <a:rPr lang="en-US" dirty="0"/>
              <a:t>(</a:t>
            </a:r>
            <a:r>
              <a:rPr lang="en-US" b="1" dirty="0"/>
              <a:t>1,112</a:t>
            </a:r>
            <a:r>
              <a:rPr lang="en-US" dirty="0"/>
              <a:t> people</a:t>
            </a:r>
            <a:r>
              <a:rPr lang="en-US" dirty="0" smtClean="0"/>
              <a:t>).</a:t>
            </a:r>
            <a:endParaRPr lang="uk-UA" dirty="0" smtClean="0"/>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a:t>
            </a:r>
            <a:r>
              <a:rPr lang="en-US" b="1" dirty="0"/>
              <a:t>5 points</a:t>
            </a:r>
            <a:r>
              <a:rPr lang="en-US" dirty="0"/>
              <a:t>) was noted by </a:t>
            </a:r>
            <a:r>
              <a:rPr lang="en-US" b="1" dirty="0"/>
              <a:t>841</a:t>
            </a:r>
            <a:r>
              <a:rPr lang="en-US" dirty="0"/>
              <a:t> respondents</a:t>
            </a:r>
            <a:r>
              <a:rPr lang="en-US" dirty="0" smtClean="0"/>
              <a:t>.</a:t>
            </a:r>
            <a:endParaRPr lang="uk-UA" dirty="0" smtClean="0"/>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Low </a:t>
            </a:r>
            <a:r>
              <a:rPr lang="en-US" dirty="0"/>
              <a:t>accessibility (</a:t>
            </a:r>
            <a:r>
              <a:rPr lang="en-US" b="1" dirty="0"/>
              <a:t>1-2 points</a:t>
            </a:r>
            <a:r>
              <a:rPr lang="en-US" dirty="0"/>
              <a:t>) was noted by </a:t>
            </a:r>
            <a:r>
              <a:rPr lang="en-US" b="1" dirty="0"/>
              <a:t>1,000</a:t>
            </a:r>
            <a:r>
              <a:rPr lang="en-US" dirty="0"/>
              <a:t> people.</a:t>
            </a:r>
            <a:endParaRPr dirty="0"/>
          </a:p>
        </p:txBody>
      </p:sp>
      <p:sp>
        <p:nvSpPr>
          <p:cNvPr id="563" name="Респонденти оцінили рівень доступності закладів професійної (професійно-технічної) та вищої освіти за шкалою від 0 до 5. Загалом рівень доступності сприймається як середній, з домінуванням оцінок 3 і 4, але також із суттєвою кількістю оцінок 1-2, що свід"/>
          <p:cNvSpPr txBox="1"/>
          <p:nvPr/>
        </p:nvSpPr>
        <p:spPr>
          <a:xfrm>
            <a:off x="536807" y="6724071"/>
            <a:ext cx="64828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Respondents rated the accessibility of vocational (technical) and higher education institutions on a scale from 0 to 5. Overall, the level of accessibility is perceived as </a:t>
            </a:r>
            <a:r>
              <a:rPr lang="en-US" b="1" dirty="0"/>
              <a:t>average</a:t>
            </a:r>
            <a:r>
              <a:rPr lang="en-US" dirty="0"/>
              <a:t>, with ratings of </a:t>
            </a:r>
            <a:r>
              <a:rPr lang="en-US" b="1" dirty="0"/>
              <a:t>3 and 4 </a:t>
            </a:r>
            <a:r>
              <a:rPr lang="en-US" dirty="0"/>
              <a:t>dominating, but also with a significant number of ratings of </a:t>
            </a:r>
            <a:r>
              <a:rPr lang="en-US" b="1" dirty="0"/>
              <a:t>1-2</a:t>
            </a:r>
            <a:r>
              <a:rPr lang="en-US" dirty="0"/>
              <a:t>, indicating the existence of barriers for persons with special educational needs at this level of education.</a:t>
            </a:r>
            <a:endParaRPr dirty="0"/>
          </a:p>
        </p:txBody>
      </p:sp>
      <p:sp>
        <p:nvSpPr>
          <p:cNvPr id="564" name="Доступність закладів дошкільної освіти для осіб з особливими освітніми потребами"/>
          <p:cNvSpPr txBox="1"/>
          <p:nvPr/>
        </p:nvSpPr>
        <p:spPr>
          <a:xfrm>
            <a:off x="545092" y="6163000"/>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Accessibility of preschool education institutions for persons with special educational needs</a:t>
            </a:r>
            <a:endParaRPr dirty="0"/>
          </a:p>
        </p:txBody>
      </p:sp>
      <p:sp>
        <p:nvSpPr>
          <p:cNvPr id="565" name="Найбільша кількість респондентів (1464 особи) оцінила доступність на рівні 3, ще 1056 - на рівні 4.…"/>
          <p:cNvSpPr txBox="1"/>
          <p:nvPr/>
        </p:nvSpPr>
        <p:spPr>
          <a:xfrm>
            <a:off x="541430" y="8360591"/>
            <a:ext cx="6203346" cy="15075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a:t>The largest number of respondents (</a:t>
            </a:r>
            <a:r>
              <a:rPr lang="en-US" b="1" dirty="0"/>
              <a:t>1,464</a:t>
            </a:r>
            <a:r>
              <a:rPr lang="en-US" dirty="0"/>
              <a:t> people) rated accessibility at level </a:t>
            </a:r>
            <a:r>
              <a:rPr lang="en-US" b="1" dirty="0"/>
              <a:t>3</a:t>
            </a:r>
            <a:r>
              <a:rPr lang="en-US" dirty="0"/>
              <a:t>, while another </a:t>
            </a:r>
            <a:r>
              <a:rPr lang="en-US" b="1" dirty="0"/>
              <a:t>1,056</a:t>
            </a:r>
            <a:r>
              <a:rPr lang="en-US" dirty="0"/>
              <a:t> rated it at level 4</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a:t>
            </a:r>
            <a:r>
              <a:rPr lang="en-US" b="1" dirty="0"/>
              <a:t>5 points</a:t>
            </a:r>
            <a:r>
              <a:rPr lang="en-US" dirty="0"/>
              <a:t>) was noted by</a:t>
            </a:r>
            <a:r>
              <a:rPr lang="en-US" b="1" dirty="0"/>
              <a:t> 580 </a:t>
            </a:r>
            <a:r>
              <a:rPr lang="en-US" dirty="0"/>
              <a:t>respondents</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A </a:t>
            </a:r>
            <a:r>
              <a:rPr lang="en-US" dirty="0"/>
              <a:t>low level of accessibility (</a:t>
            </a:r>
            <a:r>
              <a:rPr lang="en-US" b="1" dirty="0"/>
              <a:t>1-2 points</a:t>
            </a:r>
            <a:r>
              <a:rPr lang="en-US" dirty="0"/>
              <a:t>) was indicated by </a:t>
            </a:r>
            <a:r>
              <a:rPr lang="en-US" b="1" dirty="0"/>
              <a:t>2,003</a:t>
            </a:r>
            <a:r>
              <a:rPr lang="en-US" dirty="0"/>
              <a:t> respondents (</a:t>
            </a:r>
            <a:r>
              <a:rPr lang="en-US" b="1" dirty="0"/>
              <a:t>1 </a:t>
            </a:r>
            <a:r>
              <a:rPr lang="en-US" dirty="0"/>
              <a:t>point - </a:t>
            </a:r>
            <a:r>
              <a:rPr lang="en-US" b="1" dirty="0"/>
              <a:t>1,002</a:t>
            </a:r>
            <a:r>
              <a:rPr lang="en-US" dirty="0"/>
              <a:t>, </a:t>
            </a:r>
            <a:r>
              <a:rPr lang="en-US" b="1" dirty="0"/>
              <a:t>2</a:t>
            </a:r>
            <a:r>
              <a:rPr lang="en-US" dirty="0"/>
              <a:t> points - </a:t>
            </a:r>
            <a:r>
              <a:rPr lang="en-US" b="1" dirty="0"/>
              <a:t>1,001</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The </a:t>
            </a:r>
            <a:r>
              <a:rPr lang="en-US" dirty="0"/>
              <a:t>absence of ratings at level 0 indicates a minimal number of communities where complete inaccessibility is evident to respondents.</a:t>
            </a:r>
            <a:endParaRPr dirty="0"/>
          </a:p>
        </p:txBody>
      </p:sp>
      <p:sp>
        <p:nvSpPr>
          <p:cNvPr id="566" name="Загальні результати:"/>
          <p:cNvSpPr txBox="1"/>
          <p:nvPr/>
        </p:nvSpPr>
        <p:spPr>
          <a:xfrm>
            <a:off x="524315" y="8068285"/>
            <a:ext cx="2676109"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Overall results:</a:t>
            </a:r>
            <a:endParaRPr dirty="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8"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569"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572" name="Сгруппировать"/>
          <p:cNvGrpSpPr/>
          <p:nvPr/>
        </p:nvGrpSpPr>
        <p:grpSpPr>
          <a:xfrm>
            <a:off x="4747383" y="675982"/>
            <a:ext cx="2278082" cy="433283"/>
            <a:chOff x="0" y="0"/>
            <a:chExt cx="2278080" cy="433281"/>
          </a:xfrm>
        </p:grpSpPr>
        <p:pic>
          <p:nvPicPr>
            <p:cNvPr id="570"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571"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573" name="18"/>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18</a:t>
            </a:r>
          </a:p>
        </p:txBody>
      </p:sp>
      <p:sp>
        <p:nvSpPr>
          <p:cNvPr id="574"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575" name="Прямоугольник"/>
          <p:cNvSpPr/>
          <p:nvPr/>
        </p:nvSpPr>
        <p:spPr>
          <a:xfrm>
            <a:off x="545930" y="1204018"/>
            <a:ext cx="6464640" cy="3192231"/>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576" name="Кіровоградська область:"/>
          <p:cNvSpPr txBox="1"/>
          <p:nvPr/>
        </p:nvSpPr>
        <p:spPr>
          <a:xfrm>
            <a:off x="777018" y="1433474"/>
            <a:ext cx="3087939"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577" name="Найбільш поширеними оцінками були 3 (290 осіб) та 4 (220 осіб).…"/>
          <p:cNvSpPr txBox="1"/>
          <p:nvPr/>
        </p:nvSpPr>
        <p:spPr>
          <a:xfrm>
            <a:off x="796068" y="1786814"/>
            <a:ext cx="6107846" cy="90074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a:t>The most common ratings were 3 (290 people) and 4 (220 people</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Only </a:t>
            </a:r>
            <a:r>
              <a:rPr lang="en-US" dirty="0"/>
              <a:t>106 respondents indicated high accessibility (5 points</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Low </a:t>
            </a:r>
            <a:r>
              <a:rPr lang="en-US" dirty="0"/>
              <a:t>accessibility (1-2 points) was indicated by 394 people, most of whom chose 1 point (208 people).</a:t>
            </a:r>
            <a:endParaRPr dirty="0"/>
          </a:p>
        </p:txBody>
      </p:sp>
      <p:sp>
        <p:nvSpPr>
          <p:cNvPr id="578" name="Полтавська область:"/>
          <p:cNvSpPr txBox="1"/>
          <p:nvPr/>
        </p:nvSpPr>
        <p:spPr>
          <a:xfrm>
            <a:off x="777018" y="2901350"/>
            <a:ext cx="3087939"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579" name="Найчастіше ставили оцінки 3 (1174 особи) та 4 (836 осіб).…"/>
          <p:cNvSpPr txBox="1"/>
          <p:nvPr/>
        </p:nvSpPr>
        <p:spPr>
          <a:xfrm>
            <a:off x="796068" y="3254690"/>
            <a:ext cx="6206282" cy="90074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a:t>The most common ratings were 3 (1,174 people) and 4 (836 people</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High </a:t>
            </a:r>
            <a:r>
              <a:rPr lang="en-US" dirty="0"/>
              <a:t>accessibility (5 points) was indicated by 474 respondents</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Low </a:t>
            </a:r>
            <a:r>
              <a:rPr lang="en-US" dirty="0"/>
              <a:t>ratings (1-2 points) were given by 1,609 people, which indicates a significant number of challenges at the community level.</a:t>
            </a:r>
            <a:endParaRPr dirty="0"/>
          </a:p>
        </p:txBody>
      </p:sp>
      <p:sp>
        <p:nvSpPr>
          <p:cNvPr id="580" name="Більшість респондентів оцінює доступність закладів професійної/професійно-технічної та вищої освіти для осіб з особливими освітніми потребами як помірну. Проте велика кількість оцінок 1 та 2 вказує на те, що значна частина молоді з особливими освітніми п"/>
          <p:cNvSpPr txBox="1"/>
          <p:nvPr/>
        </p:nvSpPr>
        <p:spPr>
          <a:xfrm>
            <a:off x="536807" y="4541803"/>
            <a:ext cx="64828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Most respondents rate the accessibility of vocational/technical and higher education institutions for people with special educational needs as moderate. However, a large number of ratings of 1 and 2 indicate that a significant proportion of young people with special educational needs may face barriers to admission or study at such educational institutions. </a:t>
            </a:r>
            <a:endParaRPr dirty="0"/>
          </a:p>
        </p:txBody>
      </p:sp>
      <p:sp>
        <p:nvSpPr>
          <p:cNvPr id="581" name="Доступність інклюзивно-ресурсних центрів для осіб з особливими освітніми потребами"/>
          <p:cNvSpPr txBox="1"/>
          <p:nvPr/>
        </p:nvSpPr>
        <p:spPr>
          <a:xfrm>
            <a:off x="545092" y="6130269"/>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Accessibility of inclusive resource centers for persons with special educational needs</a:t>
            </a:r>
            <a:endParaRPr dirty="0"/>
          </a:p>
        </p:txBody>
      </p:sp>
      <p:sp>
        <p:nvSpPr>
          <p:cNvPr id="582" name="Респонденти оцінили рівень доступності інклюзивно-ресурсних центрів  у своїх громадах за шкалою від 0 до 5. Результати показують позитивну оцінку доступності інклюзивно-ресурсних центрів, з переважанням оцінок 4 та 5, хоча також зафіксовано певну кількіс"/>
          <p:cNvSpPr txBox="1"/>
          <p:nvPr/>
        </p:nvSpPr>
        <p:spPr>
          <a:xfrm>
            <a:off x="536807" y="6743324"/>
            <a:ext cx="64828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Respondents rated the accessibility of </a:t>
            </a:r>
            <a:r>
              <a:rPr lang="en-US" b="1" dirty="0"/>
              <a:t>inclusive resource centers </a:t>
            </a:r>
            <a:r>
              <a:rPr lang="en-US" dirty="0"/>
              <a:t>in their communities on a scale from 0 to 5. The results show a </a:t>
            </a:r>
            <a:r>
              <a:rPr lang="en-US" b="1" dirty="0"/>
              <a:t>positive assessment of the accessibility of inclusive resource centers</a:t>
            </a:r>
            <a:r>
              <a:rPr lang="en-US" dirty="0"/>
              <a:t>, with a predominance of ratings of 4 and 5, although there were also a number of ratings of 1-2, indicating uneven access to these institutions.</a:t>
            </a:r>
            <a:endParaRPr dirty="0"/>
          </a:p>
        </p:txBody>
      </p:sp>
      <p:sp>
        <p:nvSpPr>
          <p:cNvPr id="583" name="Найбільше респондентів - 1381 особа - оцінили доступність інклюзивно-ресурсних центрів на 5 балів, ще 1268 осіб - на 4 бали.…"/>
          <p:cNvSpPr txBox="1"/>
          <p:nvPr/>
        </p:nvSpPr>
        <p:spPr>
          <a:xfrm>
            <a:off x="519607" y="8566357"/>
            <a:ext cx="6466486" cy="129675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a:t>Most respondents (</a:t>
            </a:r>
            <a:r>
              <a:rPr lang="en-US" b="1" dirty="0"/>
              <a:t>1,381</a:t>
            </a:r>
            <a:r>
              <a:rPr lang="en-US" dirty="0"/>
              <a:t>) rated the accessibility of inclusive resource centers at 5 points, while another </a:t>
            </a:r>
            <a:r>
              <a:rPr lang="en-US" b="1" dirty="0"/>
              <a:t>1,268</a:t>
            </a:r>
            <a:r>
              <a:rPr lang="en-US" dirty="0"/>
              <a:t> rated it at </a:t>
            </a:r>
            <a:r>
              <a:rPr lang="en-US" b="1" dirty="0"/>
              <a:t>4 points</a:t>
            </a:r>
            <a:r>
              <a:rPr lang="en-US" dirty="0" smtClean="0"/>
              <a:t>.</a:t>
            </a:r>
            <a:endParaRPr lang="uk-UA" dirty="0" smtClean="0"/>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b="1" dirty="0" smtClean="0"/>
              <a:t>A </a:t>
            </a:r>
            <a:r>
              <a:rPr lang="en-US" b="1" dirty="0"/>
              <a:t>moderate level </a:t>
            </a:r>
            <a:r>
              <a:rPr lang="en-US" dirty="0"/>
              <a:t>of accessibility (</a:t>
            </a:r>
            <a:r>
              <a:rPr lang="en-US" b="1" dirty="0"/>
              <a:t>3 points</a:t>
            </a:r>
            <a:r>
              <a:rPr lang="en-US" dirty="0"/>
              <a:t>) was noted by </a:t>
            </a:r>
            <a:r>
              <a:rPr lang="en-US" b="1" dirty="0"/>
              <a:t>1,190 </a:t>
            </a:r>
            <a:r>
              <a:rPr lang="en-US" dirty="0"/>
              <a:t>respondents</a:t>
            </a:r>
            <a:r>
              <a:rPr lang="en-US" dirty="0" smtClean="0"/>
              <a:t>.</a:t>
            </a:r>
            <a:endParaRPr lang="uk-UA" dirty="0" smtClean="0"/>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A </a:t>
            </a:r>
            <a:r>
              <a:rPr lang="en-US" dirty="0"/>
              <a:t>low level of accessibility (</a:t>
            </a:r>
            <a:r>
              <a:rPr lang="en-US" b="1" dirty="0"/>
              <a:t>1-2 points</a:t>
            </a:r>
            <a:r>
              <a:rPr lang="en-US" dirty="0"/>
              <a:t>) was indicated by </a:t>
            </a:r>
            <a:r>
              <a:rPr lang="en-US" b="1" dirty="0"/>
              <a:t>1,264</a:t>
            </a:r>
            <a:r>
              <a:rPr lang="en-US" dirty="0"/>
              <a:t> respondents (1 point – 559, 2 points – 705</a:t>
            </a:r>
            <a:r>
              <a:rPr lang="en-US" dirty="0" smtClean="0"/>
              <a:t>).</a:t>
            </a:r>
            <a:endParaRPr lang="uk-UA" dirty="0" smtClean="0"/>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No </a:t>
            </a:r>
            <a:r>
              <a:rPr lang="en-US" dirty="0"/>
              <a:t>cases of a </a:t>
            </a:r>
            <a:r>
              <a:rPr lang="en-US" b="1" dirty="0"/>
              <a:t>0-point</a:t>
            </a:r>
            <a:r>
              <a:rPr lang="en-US" dirty="0"/>
              <a:t> rating were recorded.</a:t>
            </a:r>
            <a:endParaRPr dirty="0"/>
          </a:p>
        </p:txBody>
      </p:sp>
      <p:sp>
        <p:nvSpPr>
          <p:cNvPr id="584" name="Загальні результати:"/>
          <p:cNvSpPr txBox="1"/>
          <p:nvPr/>
        </p:nvSpPr>
        <p:spPr>
          <a:xfrm>
            <a:off x="531469" y="8165413"/>
            <a:ext cx="2676108"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Overall results:</a:t>
            </a:r>
            <a:endParaRPr dirty="0"/>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6"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587"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590" name="Сгруппировать"/>
          <p:cNvGrpSpPr/>
          <p:nvPr/>
        </p:nvGrpSpPr>
        <p:grpSpPr>
          <a:xfrm>
            <a:off x="4747383" y="675982"/>
            <a:ext cx="2278082" cy="433283"/>
            <a:chOff x="0" y="0"/>
            <a:chExt cx="2278080" cy="433281"/>
          </a:xfrm>
        </p:grpSpPr>
        <p:pic>
          <p:nvPicPr>
            <p:cNvPr id="588"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589"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591" name="19"/>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19</a:t>
            </a:r>
          </a:p>
        </p:txBody>
      </p:sp>
      <p:sp>
        <p:nvSpPr>
          <p:cNvPr id="592"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593" name="Прямоугольник"/>
          <p:cNvSpPr/>
          <p:nvPr/>
        </p:nvSpPr>
        <p:spPr>
          <a:xfrm>
            <a:off x="545930" y="1204018"/>
            <a:ext cx="6464640" cy="3515957"/>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594" name="Кіровоградська область:"/>
          <p:cNvSpPr txBox="1"/>
          <p:nvPr/>
        </p:nvSpPr>
        <p:spPr>
          <a:xfrm>
            <a:off x="777018" y="1433474"/>
            <a:ext cx="3087939"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595" name="Найбільше респондентів відзначили високу доступність (5 балів) - 356 осіб.…"/>
          <p:cNvSpPr txBox="1"/>
          <p:nvPr/>
        </p:nvSpPr>
        <p:spPr>
          <a:xfrm>
            <a:off x="796068" y="1786814"/>
            <a:ext cx="6107846" cy="90074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Most </a:t>
            </a:r>
            <a:r>
              <a:rPr lang="en-US" dirty="0"/>
              <a:t>respondents noted </a:t>
            </a:r>
            <a:r>
              <a:rPr lang="en-US" b="1" dirty="0"/>
              <a:t>high accessibility </a:t>
            </a:r>
            <a:r>
              <a:rPr lang="en-US" dirty="0"/>
              <a:t>(5 points) - 356 people</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Ratings </a:t>
            </a:r>
            <a:r>
              <a:rPr lang="en-US" dirty="0"/>
              <a:t>of </a:t>
            </a:r>
            <a:r>
              <a:rPr lang="en-US" b="1" dirty="0"/>
              <a:t>4 and 3 </a:t>
            </a:r>
            <a:r>
              <a:rPr lang="en-US" dirty="0"/>
              <a:t>were given by </a:t>
            </a:r>
            <a:r>
              <a:rPr lang="en-US" b="1" dirty="0"/>
              <a:t>264 </a:t>
            </a:r>
            <a:r>
              <a:rPr lang="en-US" dirty="0"/>
              <a:t>and </a:t>
            </a:r>
            <a:r>
              <a:rPr lang="en-US" b="1" dirty="0"/>
              <a:t>210 people</a:t>
            </a:r>
            <a:r>
              <a:rPr lang="en-US" dirty="0"/>
              <a:t>, respectively</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A </a:t>
            </a:r>
            <a:r>
              <a:rPr lang="en-US" dirty="0"/>
              <a:t>low level (</a:t>
            </a:r>
            <a:r>
              <a:rPr lang="en-US" b="1" dirty="0"/>
              <a:t>1-2 </a:t>
            </a:r>
            <a:r>
              <a:rPr lang="en-US" dirty="0"/>
              <a:t>points) was indicated by </a:t>
            </a:r>
            <a:r>
              <a:rPr lang="en-US" b="1" dirty="0"/>
              <a:t>180 people</a:t>
            </a:r>
            <a:r>
              <a:rPr lang="en-US" dirty="0"/>
              <a:t> (1 point - 56, 2 points - 124).</a:t>
            </a:r>
            <a:r>
              <a:rPr dirty="0" smtClean="0"/>
              <a:t>.</a:t>
            </a:r>
            <a:endParaRPr dirty="0"/>
          </a:p>
        </p:txBody>
      </p:sp>
      <p:sp>
        <p:nvSpPr>
          <p:cNvPr id="596" name="Полтавська область:"/>
          <p:cNvSpPr txBox="1"/>
          <p:nvPr/>
        </p:nvSpPr>
        <p:spPr>
          <a:xfrm>
            <a:off x="777018" y="3145160"/>
            <a:ext cx="3087939"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597" name="Найвищі оцінки дали 1025 осіб (5 балів) та 1004 особи (4 бали).…"/>
          <p:cNvSpPr txBox="1"/>
          <p:nvPr/>
        </p:nvSpPr>
        <p:spPr>
          <a:xfrm>
            <a:off x="796068" y="3498501"/>
            <a:ext cx="6206282" cy="107310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a:t>The highest ratings were given by </a:t>
            </a:r>
            <a:r>
              <a:rPr lang="en-US" b="1" dirty="0"/>
              <a:t>1,025</a:t>
            </a:r>
            <a:r>
              <a:rPr lang="en-US" dirty="0"/>
              <a:t> people (</a:t>
            </a:r>
            <a:r>
              <a:rPr lang="en-US" b="1" dirty="0"/>
              <a:t>5</a:t>
            </a:r>
            <a:r>
              <a:rPr lang="en-US" dirty="0"/>
              <a:t> points) and</a:t>
            </a:r>
            <a:r>
              <a:rPr lang="en-US" b="1" dirty="0"/>
              <a:t> 1,004 people </a:t>
            </a:r>
            <a:r>
              <a:rPr lang="en-US" dirty="0"/>
              <a:t>(4 points</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Moderate </a:t>
            </a:r>
            <a:r>
              <a:rPr lang="en-US" dirty="0"/>
              <a:t>level (</a:t>
            </a:r>
            <a:r>
              <a:rPr lang="en-US" b="1" dirty="0"/>
              <a:t>3 </a:t>
            </a:r>
            <a:r>
              <a:rPr lang="en-US" dirty="0"/>
              <a:t>points) </a:t>
            </a:r>
            <a:r>
              <a:rPr lang="en-US" b="1" dirty="0"/>
              <a:t>- 980 people</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Low </a:t>
            </a:r>
            <a:r>
              <a:rPr lang="en-US" dirty="0"/>
              <a:t>level of accessibility (</a:t>
            </a:r>
            <a:r>
              <a:rPr lang="en-US" b="1" dirty="0"/>
              <a:t>1-2</a:t>
            </a:r>
            <a:r>
              <a:rPr lang="en-US" dirty="0"/>
              <a:t> points) - </a:t>
            </a:r>
            <a:r>
              <a:rPr lang="en-US" b="1" dirty="0"/>
              <a:t>1,084</a:t>
            </a:r>
            <a:r>
              <a:rPr lang="en-US" dirty="0"/>
              <a:t> respondents (1 point - 503, 2 points - 581).</a:t>
            </a:r>
            <a:endParaRPr dirty="0"/>
          </a:p>
        </p:txBody>
      </p:sp>
      <p:sp>
        <p:nvSpPr>
          <p:cNvPr id="598" name="Більшість громад демонструють високий або помірний рівень доступності інклюзивно-ресурсних центрів, що вказує на системну доступність наявних послуг для дітей з особливими освітніми потребами. Найбільш позитивно ситуація оцінюється у Полтавській області,"/>
          <p:cNvSpPr txBox="1"/>
          <p:nvPr/>
        </p:nvSpPr>
        <p:spPr>
          <a:xfrm>
            <a:off x="536807" y="5000433"/>
            <a:ext cx="6482886" cy="158298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Most communities demonstrate a </a:t>
            </a:r>
            <a:r>
              <a:rPr lang="en-US" b="1" dirty="0"/>
              <a:t>high or moderate level of accessibility to inclusive resource centers,</a:t>
            </a:r>
            <a:r>
              <a:rPr lang="en-US" dirty="0"/>
              <a:t> indicating the </a:t>
            </a:r>
            <a:r>
              <a:rPr lang="en-US" b="1" dirty="0"/>
              <a:t>systemic accessibility of existing services for children with special educational needs</a:t>
            </a:r>
            <a:r>
              <a:rPr lang="en-US" dirty="0"/>
              <a:t>. The situation is assessed </a:t>
            </a:r>
            <a:r>
              <a:rPr lang="en-US" b="1" dirty="0"/>
              <a:t>most positively </a:t>
            </a:r>
            <a:r>
              <a:rPr lang="en-US" dirty="0"/>
              <a:t>in the Poltava region, where more than 2,000 respondents gave ratings of 4 and 5. At the same time, more than 1,000 respondents in each region indicated </a:t>
            </a:r>
            <a:r>
              <a:rPr lang="en-US" b="1" dirty="0"/>
              <a:t>a low level of accessibility</a:t>
            </a:r>
            <a:r>
              <a:rPr lang="en-US" dirty="0"/>
              <a:t>, which signals uneven access to inclusive resource centers across communities, a possible shortage of specialists, remoteness of facilities, or other barriers that need to be addressed.</a:t>
            </a:r>
            <a:endParaRPr dirty="0"/>
          </a:p>
        </p:txBody>
      </p:sp>
      <p:sp>
        <p:nvSpPr>
          <p:cNvPr id="599" name="Доступність інклюзивно-ресурсних центрів для осіб з особливими освітніми потребами"/>
          <p:cNvSpPr txBox="1"/>
          <p:nvPr/>
        </p:nvSpPr>
        <p:spPr>
          <a:xfrm>
            <a:off x="545092" y="6971469"/>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Accessibility of inclusive resource centers for persons with special educational needs</a:t>
            </a:r>
            <a:endParaRPr dirty="0"/>
          </a:p>
        </p:txBody>
      </p:sp>
      <p:sp>
        <p:nvSpPr>
          <p:cNvPr id="600" name="Респонденти оцінили доступність закладів позашкільної освіти за шкалою від 0 до 5. Загальна картина демонструє середній рівень доступності, з перевагою оцінок 3 і 4, але також із помітною кількістю респондентів, які вказують на низьку доступність (1-2 ба"/>
          <p:cNvSpPr txBox="1"/>
          <p:nvPr/>
        </p:nvSpPr>
        <p:spPr>
          <a:xfrm>
            <a:off x="536807" y="7505159"/>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Respondents rated the accessibility of extracurricular education institutions on a scale from 0 to 5. The overall picture shows an </a:t>
            </a:r>
            <a:r>
              <a:rPr lang="en-US" b="1" dirty="0"/>
              <a:t>average level </a:t>
            </a:r>
            <a:r>
              <a:rPr lang="en-US" dirty="0"/>
              <a:t>of accessibility, with a predominance of ratings of 3 and 4, but also with a significant number of respondents indicating </a:t>
            </a:r>
            <a:r>
              <a:rPr lang="en-US" b="1" dirty="0"/>
              <a:t>low accessibility </a:t>
            </a:r>
            <a:r>
              <a:rPr lang="en-US" dirty="0"/>
              <a:t>(1-2 points).</a:t>
            </a:r>
            <a:endParaRPr dirty="0"/>
          </a:p>
        </p:txBody>
      </p:sp>
      <p:sp>
        <p:nvSpPr>
          <p:cNvPr id="601" name="Найбільше респондентів (1404 особи) оцінили доступність на рівні 3, ще 1182 - на 4 бали.…"/>
          <p:cNvSpPr txBox="1"/>
          <p:nvPr/>
        </p:nvSpPr>
        <p:spPr>
          <a:xfrm>
            <a:off x="519607" y="8695759"/>
            <a:ext cx="6466486" cy="12382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Most respondents (</a:t>
            </a:r>
            <a:r>
              <a:rPr lang="en-US" b="1" dirty="0"/>
              <a:t>1,404 people</a:t>
            </a:r>
            <a:r>
              <a:rPr lang="en-US" dirty="0"/>
              <a:t>) rated accessibility at 3, while anothe</a:t>
            </a:r>
            <a:r>
              <a:rPr lang="en-US" b="1" dirty="0"/>
              <a:t>r 1,182 rated it at 4</a:t>
            </a:r>
            <a:r>
              <a:rPr lang="en-US" dirty="0" smtClean="0"/>
              <a:t>.</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b="1" dirty="0" smtClean="0"/>
              <a:t>High </a:t>
            </a:r>
            <a:r>
              <a:rPr lang="en-US" b="1" dirty="0"/>
              <a:t>accessibility </a:t>
            </a:r>
            <a:r>
              <a:rPr lang="en-US" dirty="0"/>
              <a:t>(</a:t>
            </a:r>
            <a:r>
              <a:rPr lang="en-US" b="1" dirty="0"/>
              <a:t>5 points</a:t>
            </a:r>
            <a:r>
              <a:rPr lang="en-US" dirty="0"/>
              <a:t>) was noted by </a:t>
            </a:r>
            <a:r>
              <a:rPr lang="en-US" b="1" dirty="0"/>
              <a:t>745 people</a:t>
            </a:r>
            <a:r>
              <a:rPr lang="en-US" dirty="0" smtClean="0"/>
              <a:t>.</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At </a:t>
            </a:r>
            <a:r>
              <a:rPr lang="en-US" dirty="0"/>
              <a:t>the same time, 1,772 respondents indicated </a:t>
            </a:r>
            <a:r>
              <a:rPr lang="en-US" b="1" dirty="0"/>
              <a:t>a low level of accessibility </a:t>
            </a:r>
            <a:r>
              <a:rPr lang="en-US" dirty="0"/>
              <a:t>(1 point - 800, 2 points - 972</a:t>
            </a:r>
            <a:r>
              <a:rPr lang="en-US" dirty="0" smtClean="0"/>
              <a:t>).</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No </a:t>
            </a:r>
            <a:r>
              <a:rPr lang="en-US" dirty="0"/>
              <a:t>respondent chose a rating of 0, which indicates the </a:t>
            </a:r>
            <a:r>
              <a:rPr lang="en-US" b="1" dirty="0"/>
              <a:t>absence of complete inaccessibility.</a:t>
            </a:r>
            <a:endParaRPr b="1" dirty="0"/>
          </a:p>
        </p:txBody>
      </p:sp>
      <p:sp>
        <p:nvSpPr>
          <p:cNvPr id="602" name="Загальні результати:"/>
          <p:cNvSpPr txBox="1"/>
          <p:nvPr/>
        </p:nvSpPr>
        <p:spPr>
          <a:xfrm>
            <a:off x="531469" y="8380379"/>
            <a:ext cx="2676108"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Overall results:</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sp>
        <p:nvSpPr>
          <p:cNvPr id="181" name="Прямоугольник"/>
          <p:cNvSpPr/>
          <p:nvPr/>
        </p:nvSpPr>
        <p:spPr>
          <a:xfrm>
            <a:off x="526972" y="4897833"/>
            <a:ext cx="6502555" cy="2220010"/>
          </a:xfrm>
          <a:prstGeom prst="rect">
            <a:avLst/>
          </a:prstGeom>
          <a:solidFill>
            <a:srgbClr val="00A2CA"/>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182" name="Вступ"/>
          <p:cNvSpPr txBox="1"/>
          <p:nvPr/>
        </p:nvSpPr>
        <p:spPr>
          <a:xfrm>
            <a:off x="580154" y="1371508"/>
            <a:ext cx="2570948"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15742" tIns="15742" rIns="15742" bIns="15742" anchor="ctr">
            <a:spAutoFit/>
          </a:bodyPr>
          <a:lstStyle/>
          <a:p>
            <a:pPr defTabSz="457200">
              <a:lnSpc>
                <a:spcPct val="80000"/>
              </a:lnSpc>
              <a:spcBef>
                <a:spcPts val="0"/>
              </a:spcBef>
              <a:defRPr>
                <a:solidFill>
                  <a:srgbClr val="00A0D6"/>
                </a:solidFill>
                <a:latin typeface="Aktifo-A-ExtraBold"/>
                <a:ea typeface="Aktifo-A-ExtraBold"/>
                <a:cs typeface="Aktifo-A-ExtraBold"/>
                <a:sym typeface="Aktifo-A-ExtraBold"/>
              </a:defRPr>
            </a:pPr>
            <a:r>
              <a:rPr lang="en-US" dirty="0">
                <a:latin typeface="Times Roman"/>
                <a:ea typeface="Times Roman"/>
                <a:cs typeface="Times Roman"/>
                <a:sym typeface="Times Roman"/>
              </a:rPr>
              <a:t>Introduction</a:t>
            </a:r>
            <a:r>
              <a:rPr dirty="0" smtClean="0">
                <a:latin typeface="Times Roman"/>
                <a:ea typeface="Times Roman"/>
                <a:cs typeface="Times Roman"/>
                <a:sym typeface="Times Roman"/>
              </a:rPr>
              <a:t> </a:t>
            </a:r>
            <a:endParaRPr dirty="0">
              <a:latin typeface="Times Roman"/>
              <a:ea typeface="Times Roman"/>
              <a:cs typeface="Times Roman"/>
              <a:sym typeface="Times Roman"/>
            </a:endParaRPr>
          </a:p>
        </p:txBody>
      </p:sp>
      <p:sp>
        <p:nvSpPr>
          <p:cNvPr id="183" name="Реалізація Національної стратегії розвитку інклюзивного навчання на період до 2029 року є важливим кроком у забезпеченні рівного доступу до якісної освіти для всіх дітей, незалежно від їхніх освітніх потреб, стану здоров’я чи соціального статусу. Стратег"/>
          <p:cNvSpPr txBox="1"/>
          <p:nvPr/>
        </p:nvSpPr>
        <p:spPr>
          <a:xfrm>
            <a:off x="549487" y="2190535"/>
            <a:ext cx="6482886" cy="244476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defRPr sz="1400">
                <a:latin typeface="Aktifo-A-Book"/>
                <a:ea typeface="Aktifo-A-Book"/>
                <a:cs typeface="Aktifo-A-Book"/>
                <a:sym typeface="Aktifo-A-Book"/>
              </a:defRPr>
            </a:pPr>
            <a:r>
              <a:rPr lang="en-US" dirty="0" smtClean="0"/>
              <a:t>The </a:t>
            </a:r>
            <a:r>
              <a:rPr lang="en-US" dirty="0"/>
              <a:t>implementation of the National Strategy for the Development of Inclusive Education for the period up to 2029 is an important step in ensuring equal access to quality education for all children, regardless of their educational needs, health status, or social status. The strategy defines national priorities and objectives in the field of inclusive education, aimed at creating a barrier-free educational environment, developing the inclusive competence of teaching staff, </a:t>
            </a:r>
            <a:r>
              <a:rPr lang="en-US" dirty="0" smtClean="0"/>
              <a:t>Improving </a:t>
            </a:r>
            <a:r>
              <a:rPr lang="en-US" dirty="0"/>
              <a:t>the regulatory framework and enhancing interagency cooperation</a:t>
            </a:r>
            <a:r>
              <a:rPr lang="en-US" dirty="0" smtClean="0"/>
              <a:t>.</a:t>
            </a:r>
          </a:p>
          <a:p>
            <a:pPr algn="just" defTabSz="457200">
              <a:lnSpc>
                <a:spcPct val="80000"/>
              </a:lnSpc>
              <a:spcBef>
                <a:spcPts val="0"/>
              </a:spcBef>
              <a:defRPr sz="1400">
                <a:latin typeface="Aktifo-A-Book"/>
                <a:ea typeface="Aktifo-A-Book"/>
                <a:cs typeface="Aktifo-A-Book"/>
                <a:sym typeface="Aktifo-A-Book"/>
              </a:defRPr>
            </a:pPr>
            <a:endParaRPr lang="en-US" dirty="0" smtClean="0"/>
          </a:p>
          <a:p>
            <a:pPr algn="just" defTabSz="457200">
              <a:lnSpc>
                <a:spcPct val="80000"/>
              </a:lnSpc>
              <a:spcBef>
                <a:spcPts val="0"/>
              </a:spcBef>
              <a:defRPr sz="1400">
                <a:latin typeface="Aktifo-A-Book"/>
                <a:ea typeface="Aktifo-A-Book"/>
                <a:cs typeface="Aktifo-A-Book"/>
                <a:sym typeface="Aktifo-A-Book"/>
              </a:defRPr>
            </a:pPr>
            <a:r>
              <a:rPr lang="en-US" dirty="0"/>
              <a:t>The implementation of the strategy is particularly important at the level of local communities, where the educational environment is formed and direct services are provided to children with special educational needs. Systematic support for communities, the development of their institutional capacity, access to resources, and raising awareness among all participants in the educational process are prerequisites for achieving strategic goals.</a:t>
            </a:r>
            <a:endParaRPr dirty="0"/>
          </a:p>
        </p:txBody>
      </p:sp>
      <p:grpSp>
        <p:nvGrpSpPr>
          <p:cNvPr id="186" name="Сгруппировать"/>
          <p:cNvGrpSpPr/>
          <p:nvPr/>
        </p:nvGrpSpPr>
        <p:grpSpPr>
          <a:xfrm>
            <a:off x="4747383" y="675982"/>
            <a:ext cx="2278082" cy="433283"/>
            <a:chOff x="0" y="0"/>
            <a:chExt cx="2278080" cy="433281"/>
          </a:xfrm>
        </p:grpSpPr>
        <p:pic>
          <p:nvPicPr>
            <p:cNvPr id="184" name="Изображение" descr="Изображение"/>
            <p:cNvPicPr>
              <a:picLocks noChangeAspect="1"/>
            </p:cNvPicPr>
            <p:nvPr/>
          </p:nvPicPr>
          <p:blipFill>
            <a:blip r:embed="rId3"/>
            <a:stretch>
              <a:fillRect/>
            </a:stretch>
          </p:blipFill>
          <p:spPr>
            <a:xfrm>
              <a:off x="1201206" y="101868"/>
              <a:ext cx="1076875" cy="229545"/>
            </a:xfrm>
            <a:prstGeom prst="rect">
              <a:avLst/>
            </a:prstGeom>
            <a:ln w="3175" cap="flat">
              <a:noFill/>
              <a:miter lim="400000"/>
            </a:ln>
            <a:effectLst/>
          </p:spPr>
        </p:pic>
        <p:pic>
          <p:nvPicPr>
            <p:cNvPr id="185" name="Изображение" descr="Изображение"/>
            <p:cNvPicPr>
              <a:picLocks noChangeAspect="1"/>
            </p:cNvPicPr>
            <p:nvPr/>
          </p:nvPicPr>
          <p:blipFill>
            <a:blip r:embed="rId4"/>
            <a:stretch>
              <a:fillRect/>
            </a:stretch>
          </p:blipFill>
          <p:spPr>
            <a:xfrm>
              <a:off x="0" y="0"/>
              <a:ext cx="891672" cy="433282"/>
            </a:xfrm>
            <a:prstGeom prst="rect">
              <a:avLst/>
            </a:prstGeom>
            <a:ln w="3175" cap="flat">
              <a:noFill/>
              <a:miter lim="400000"/>
            </a:ln>
            <a:effectLst/>
          </p:spPr>
        </p:pic>
      </p:grpSp>
      <p:pic>
        <p:nvPicPr>
          <p:cNvPr id="187" name="Изображение" descr="Изображение"/>
          <p:cNvPicPr>
            <a:picLocks noChangeAspect="1"/>
          </p:cNvPicPr>
          <p:nvPr/>
        </p:nvPicPr>
        <p:blipFill>
          <a:blip r:embed="rId5"/>
          <a:stretch>
            <a:fillRect/>
          </a:stretch>
        </p:blipFill>
        <p:spPr>
          <a:xfrm>
            <a:off x="3284708" y="8756083"/>
            <a:ext cx="4784332" cy="2019656"/>
          </a:xfrm>
          <a:prstGeom prst="rect">
            <a:avLst/>
          </a:prstGeom>
          <a:ln w="3175">
            <a:miter lim="400000"/>
          </a:ln>
        </p:spPr>
      </p:pic>
      <p:sp>
        <p:nvSpPr>
          <p:cNvPr id="188" name="2"/>
          <p:cNvSpPr txBox="1"/>
          <p:nvPr/>
        </p:nvSpPr>
        <p:spPr>
          <a:xfrm>
            <a:off x="6910475" y="99605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a:t>
            </a:r>
          </a:p>
        </p:txBody>
      </p:sp>
      <p:pic>
        <p:nvPicPr>
          <p:cNvPr id="189" name="Изображение" descr="Изображение"/>
          <p:cNvPicPr>
            <a:picLocks noChangeAspect="1"/>
          </p:cNvPicPr>
          <p:nvPr/>
        </p:nvPicPr>
        <p:blipFill>
          <a:blip r:embed="rId6"/>
          <a:stretch>
            <a:fillRect/>
          </a:stretch>
        </p:blipFill>
        <p:spPr>
          <a:xfrm>
            <a:off x="5940747" y="9243570"/>
            <a:ext cx="1479995" cy="1645743"/>
          </a:xfrm>
          <a:prstGeom prst="rect">
            <a:avLst/>
          </a:prstGeom>
          <a:ln w="3175">
            <a:miter lim="400000"/>
          </a:ln>
        </p:spPr>
      </p:pic>
      <p:sp>
        <p:nvSpPr>
          <p:cNvPr id="190" name="Линия"/>
          <p:cNvSpPr/>
          <p:nvPr/>
        </p:nvSpPr>
        <p:spPr>
          <a:xfrm>
            <a:off x="549487" y="10066441"/>
            <a:ext cx="5147306"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191" name="Метою дослідження"/>
          <p:cNvSpPr txBox="1"/>
          <p:nvPr/>
        </p:nvSpPr>
        <p:spPr>
          <a:xfrm>
            <a:off x="803036" y="5105825"/>
            <a:ext cx="2680725"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FFFFFF"/>
                </a:solidFill>
                <a:latin typeface="Aktifo-A-Book"/>
                <a:ea typeface="Aktifo-A-Book"/>
                <a:cs typeface="Aktifo-A-Book"/>
                <a:sym typeface="Aktifo-A-Book"/>
              </a:defRPr>
            </a:pPr>
            <a:r>
              <a:rPr lang="en-US" dirty="0"/>
              <a:t>Research objective </a:t>
            </a:r>
            <a:endParaRPr dirty="0"/>
          </a:p>
        </p:txBody>
      </p:sp>
      <p:sp>
        <p:nvSpPr>
          <p:cNvPr id="192" name="є отримання об’єктивної та актуальної інформації щодо стану реалізації Національної стратегії розвитку інклюзивного навчання на період до 2029 року в територіальних громадах Полтавської та Кіровоградської областей, виявлення основних бар’єрів і потреб на"/>
          <p:cNvSpPr txBox="1"/>
          <p:nvPr/>
        </p:nvSpPr>
        <p:spPr>
          <a:xfrm>
            <a:off x="822086" y="5555202"/>
            <a:ext cx="5912328" cy="111894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defRPr sz="1400">
                <a:solidFill>
                  <a:srgbClr val="FFFFFF"/>
                </a:solidFill>
                <a:latin typeface="Aktifo-A-Book"/>
                <a:ea typeface="Aktifo-A-Book"/>
                <a:cs typeface="Aktifo-A-Book"/>
                <a:sym typeface="Aktifo-A-Book"/>
              </a:defRPr>
            </a:lvl1pPr>
          </a:lstStyle>
          <a:p>
            <a:r>
              <a:rPr lang="en-US" sz="1466" dirty="0">
                <a:latin typeface="Calibri"/>
                <a:ea typeface="Calibri"/>
                <a:cs typeface="Calibri"/>
                <a:sym typeface="Calibri"/>
              </a:rPr>
              <a:t>Obtaining objective and up-to-date information on the implementation of the National Strategy for the Development of Inclusive Education for the period up to 2029 in the territorial communities of Poltava and </a:t>
            </a:r>
            <a:r>
              <a:rPr lang="en-US" sz="1466" dirty="0" err="1">
                <a:latin typeface="Calibri"/>
                <a:ea typeface="Calibri"/>
                <a:cs typeface="Calibri"/>
                <a:sym typeface="Calibri"/>
              </a:rPr>
              <a:t>Kirovohrad</a:t>
            </a:r>
            <a:r>
              <a:rPr lang="en-US" sz="1466" dirty="0">
                <a:latin typeface="Calibri"/>
                <a:ea typeface="Calibri"/>
                <a:cs typeface="Calibri"/>
                <a:sym typeface="Calibri"/>
              </a:rPr>
              <a:t> regions, identifying the main barriers and needs on the ground, and developing effective mechanisms to support communities in creating a barrier-free and inclusive educational environment.</a:t>
            </a:r>
            <a:endParaRPr sz="1466" dirty="0">
              <a:latin typeface="Calibri"/>
              <a:ea typeface="Calibri"/>
              <a:cs typeface="Calibri"/>
              <a:sym typeface="Calibri"/>
            </a:endParaRPr>
          </a:p>
        </p:txBody>
      </p:sp>
      <p:sp>
        <p:nvSpPr>
          <p:cNvPr id="193" name="Дослідження спрямоване на:"/>
          <p:cNvSpPr txBox="1"/>
          <p:nvPr/>
        </p:nvSpPr>
        <p:spPr>
          <a:xfrm>
            <a:off x="498707" y="7353506"/>
            <a:ext cx="4272788"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9FD3"/>
                </a:solidFill>
                <a:latin typeface="Aktifo-A-Book"/>
                <a:ea typeface="Aktifo-A-Book"/>
                <a:cs typeface="Aktifo-A-Book"/>
                <a:sym typeface="Aktifo-A-Book"/>
              </a:defRPr>
            </a:lvl1pPr>
          </a:lstStyle>
          <a:p>
            <a:r>
              <a:rPr lang="en-US" dirty="0"/>
              <a:t>The study aims to:</a:t>
            </a:r>
            <a:endParaRPr dirty="0"/>
          </a:p>
        </p:txBody>
      </p:sp>
      <p:sp>
        <p:nvSpPr>
          <p:cNvPr id="194" name="оцінку рівня впровадження інклюзивної освіти у громадах;…"/>
          <p:cNvSpPr txBox="1"/>
          <p:nvPr/>
        </p:nvSpPr>
        <p:spPr>
          <a:xfrm>
            <a:off x="536807" y="7731536"/>
            <a:ext cx="6337431" cy="192923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85750" indent="-285750" algn="just" defTabSz="457200">
              <a:lnSpc>
                <a:spcPct val="80000"/>
              </a:lnSpc>
              <a:spcBef>
                <a:spcPts val="90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a:t>assessing the level of implementation of inclusive education in communities</a:t>
            </a:r>
            <a:r>
              <a:rPr lang="en-US" dirty="0" smtClean="0"/>
              <a:t>;</a:t>
            </a:r>
            <a:endParaRPr lang="uk-UA" dirty="0" smtClean="0"/>
          </a:p>
          <a:p>
            <a:pPr marL="285750" indent="-285750" algn="just" defTabSz="457200">
              <a:lnSpc>
                <a:spcPct val="80000"/>
              </a:lnSpc>
              <a:spcBef>
                <a:spcPts val="90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identifying </a:t>
            </a:r>
            <a:r>
              <a:rPr lang="en-US" dirty="0"/>
              <a:t>available resources and institutional capacity of communities to implement inclusion</a:t>
            </a:r>
            <a:r>
              <a:rPr lang="en-US" dirty="0" smtClean="0"/>
              <a:t>;</a:t>
            </a:r>
            <a:endParaRPr lang="uk-UA" dirty="0" smtClean="0"/>
          </a:p>
          <a:p>
            <a:pPr marL="285750" indent="-285750" algn="just" defTabSz="457200">
              <a:lnSpc>
                <a:spcPct val="80000"/>
              </a:lnSpc>
              <a:spcBef>
                <a:spcPts val="90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identifying </a:t>
            </a:r>
            <a:r>
              <a:rPr lang="en-US" dirty="0"/>
              <a:t>challenges and difficulties faced by local authorities and educational institutions</a:t>
            </a:r>
            <a:r>
              <a:rPr lang="en-US" dirty="0" smtClean="0"/>
              <a:t>;</a:t>
            </a:r>
            <a:endParaRPr lang="uk-UA" dirty="0" smtClean="0"/>
          </a:p>
          <a:p>
            <a:pPr marL="285750" indent="-285750" algn="just" defTabSz="457200">
              <a:lnSpc>
                <a:spcPct val="80000"/>
              </a:lnSpc>
              <a:spcBef>
                <a:spcPts val="90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collecting </a:t>
            </a:r>
            <a:r>
              <a:rPr lang="en-US" dirty="0"/>
              <a:t>proposals for the effective implementation of the National Strategy</a:t>
            </a:r>
            <a:r>
              <a:rPr lang="en-US" dirty="0" smtClean="0"/>
              <a:t>;</a:t>
            </a:r>
            <a:endParaRPr lang="uk-UA" dirty="0" smtClean="0"/>
          </a:p>
          <a:p>
            <a:pPr marL="285750" indent="-285750" algn="just" defTabSz="457200">
              <a:lnSpc>
                <a:spcPct val="80000"/>
              </a:lnSpc>
              <a:spcBef>
                <a:spcPts val="90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developing </a:t>
            </a:r>
            <a:r>
              <a:rPr lang="en-US" dirty="0"/>
              <a:t>recommendations and algorithms to support communities in forming operational action plans in the field of inclusive education.</a:t>
            </a:r>
            <a:endParaRPr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605"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608" name="Сгруппировать"/>
          <p:cNvGrpSpPr/>
          <p:nvPr/>
        </p:nvGrpSpPr>
        <p:grpSpPr>
          <a:xfrm>
            <a:off x="4747383" y="675982"/>
            <a:ext cx="2278082" cy="433283"/>
            <a:chOff x="0" y="0"/>
            <a:chExt cx="2278080" cy="433281"/>
          </a:xfrm>
        </p:grpSpPr>
        <p:pic>
          <p:nvPicPr>
            <p:cNvPr id="606"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607"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609" name="20"/>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20</a:t>
            </a:r>
          </a:p>
        </p:txBody>
      </p:sp>
      <p:sp>
        <p:nvSpPr>
          <p:cNvPr id="610"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611" name="Прямоугольник"/>
          <p:cNvSpPr/>
          <p:nvPr/>
        </p:nvSpPr>
        <p:spPr>
          <a:xfrm>
            <a:off x="545930" y="1204018"/>
            <a:ext cx="6464640" cy="3255211"/>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12" name="Кіровоградська область:"/>
          <p:cNvSpPr txBox="1"/>
          <p:nvPr/>
        </p:nvSpPr>
        <p:spPr>
          <a:xfrm>
            <a:off x="777018" y="1433474"/>
            <a:ext cx="3087939" cy="25527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613" name="Найпоширеніші оцінки: 3 (274 особи) і 4 (253 особи).…"/>
          <p:cNvSpPr txBox="1"/>
          <p:nvPr/>
        </p:nvSpPr>
        <p:spPr>
          <a:xfrm>
            <a:off x="796068" y="1786814"/>
            <a:ext cx="6107846" cy="65144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a:t>The most common ratings were </a:t>
            </a:r>
            <a:r>
              <a:rPr lang="en-US" b="1" dirty="0"/>
              <a:t>3 (274 people) and 4 (253 people</a:t>
            </a:r>
            <a:r>
              <a:rPr lang="en-US" b="1" dirty="0" smtClean="0"/>
              <a:t>).</a:t>
            </a:r>
            <a:endParaRPr lang="uk-UA" b="1" dirty="0" smtClean="0"/>
          </a:p>
          <a:p>
            <a:pPr marL="228600" indent="-228600" algn="just"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High </a:t>
            </a:r>
            <a:r>
              <a:rPr lang="en-US" b="1" dirty="0"/>
              <a:t>accessibility (5 points) </a:t>
            </a:r>
            <a:r>
              <a:rPr lang="en-US" dirty="0"/>
              <a:t>was indicated by </a:t>
            </a:r>
            <a:r>
              <a:rPr lang="en-US" b="1" dirty="0"/>
              <a:t>157 respondents</a:t>
            </a:r>
            <a:r>
              <a:rPr lang="en-US" dirty="0" smtClean="0"/>
              <a:t>.</a:t>
            </a:r>
            <a:endParaRPr lang="uk-UA" dirty="0" smtClean="0"/>
          </a:p>
          <a:p>
            <a:pPr marL="228600" indent="-228600" algn="just"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Low </a:t>
            </a:r>
            <a:r>
              <a:rPr lang="en-US" dirty="0"/>
              <a:t>level (1-2 points) - 326 people (1 point - 134, 2 points - 192).</a:t>
            </a:r>
            <a:endParaRPr dirty="0"/>
          </a:p>
        </p:txBody>
      </p:sp>
      <p:sp>
        <p:nvSpPr>
          <p:cNvPr id="614" name="Полтавська область:"/>
          <p:cNvSpPr txBox="1"/>
          <p:nvPr/>
        </p:nvSpPr>
        <p:spPr>
          <a:xfrm>
            <a:off x="777018" y="2860681"/>
            <a:ext cx="3087939"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615" name="Найбільше відповідей - 1130 (3 бали) та 929 (4 бали).…"/>
          <p:cNvSpPr txBox="1"/>
          <p:nvPr/>
        </p:nvSpPr>
        <p:spPr>
          <a:xfrm>
            <a:off x="796068" y="3214021"/>
            <a:ext cx="6206282" cy="82380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a:t>The most common responses were </a:t>
            </a:r>
            <a:r>
              <a:rPr lang="en-US" b="1" dirty="0"/>
              <a:t>1,130 (3 points) </a:t>
            </a:r>
            <a:r>
              <a:rPr lang="en-US" dirty="0"/>
              <a:t>and </a:t>
            </a:r>
            <a:r>
              <a:rPr lang="en-US" b="1" dirty="0"/>
              <a:t>929 (4 points</a:t>
            </a:r>
            <a:r>
              <a:rPr lang="en-US" b="1" dirty="0" smtClean="0"/>
              <a:t>).</a:t>
            </a:r>
            <a:endParaRPr lang="uk-UA" b="1" dirty="0" smtClean="0"/>
          </a:p>
          <a:p>
            <a:pPr marL="228600" indent="-228600" algn="just"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High </a:t>
            </a:r>
            <a:r>
              <a:rPr lang="en-US" b="1" dirty="0"/>
              <a:t>accessibility </a:t>
            </a:r>
            <a:r>
              <a:rPr lang="en-US" dirty="0"/>
              <a:t>was indicated by </a:t>
            </a:r>
            <a:r>
              <a:rPr lang="en-US" b="1" dirty="0"/>
              <a:t>588 respondents</a:t>
            </a:r>
            <a:r>
              <a:rPr lang="en-US" dirty="0" smtClean="0"/>
              <a:t>.</a:t>
            </a:r>
            <a:endParaRPr lang="uk-UA" dirty="0" smtClean="0"/>
          </a:p>
          <a:p>
            <a:pPr marL="228600" indent="-228600" algn="just"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Low </a:t>
            </a:r>
            <a:r>
              <a:rPr lang="en-US" dirty="0"/>
              <a:t>accessibility was indicated by </a:t>
            </a:r>
            <a:r>
              <a:rPr lang="en-US" b="1" dirty="0"/>
              <a:t>1,446 respondents </a:t>
            </a:r>
            <a:r>
              <a:rPr lang="en-US" dirty="0"/>
              <a:t>(1 point – 666, 2 points – 780), which represents a significant portion of the sample.</a:t>
            </a:r>
            <a:endParaRPr dirty="0"/>
          </a:p>
        </p:txBody>
      </p:sp>
      <p:sp>
        <p:nvSpPr>
          <p:cNvPr id="616" name="Респонденти в обох регіонах вважають доступність закладів позашкільної освіти для осіб з особливими освітніми потребами загалом задовільною, але не такою високою, як у випадку закладів загальної середньої освіти чи інклюзивно-ресурсних центрів. Значна кі"/>
          <p:cNvSpPr txBox="1"/>
          <p:nvPr/>
        </p:nvSpPr>
        <p:spPr>
          <a:xfrm>
            <a:off x="536807" y="4649582"/>
            <a:ext cx="6482886" cy="12382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Respondents in both regions consider the accessibility of extracurricular education institutions for persons with special educational needs to be </a:t>
            </a:r>
            <a:r>
              <a:rPr lang="en-US" b="1" dirty="0"/>
              <a:t>generally satisfactory</a:t>
            </a:r>
            <a:r>
              <a:rPr lang="en-US" dirty="0"/>
              <a:t>, but not as high as in the case of general secondary education institutions or inclusive resource centers. A significant number of ratings at the </a:t>
            </a:r>
            <a:r>
              <a:rPr lang="en-US" b="1" dirty="0"/>
              <a:t>1-2</a:t>
            </a:r>
            <a:r>
              <a:rPr lang="en-US" dirty="0"/>
              <a:t> level indicate </a:t>
            </a:r>
            <a:r>
              <a:rPr lang="en-US" b="1" dirty="0"/>
              <a:t>existing barriers to the involvement of children with special educational needs in extracurricular activities</a:t>
            </a:r>
            <a:r>
              <a:rPr lang="en-US" dirty="0"/>
              <a:t>, in particular clubs, sports, and creative sections.</a:t>
            </a:r>
            <a:endParaRPr dirty="0"/>
          </a:p>
        </p:txBody>
      </p:sp>
      <p:sp>
        <p:nvSpPr>
          <p:cNvPr id="617" name="Рисунок 9. Рівень доступності різних типів закладів для осіб з особливими освітніми потребами у Полтавській та Кіровоградській областях"/>
          <p:cNvSpPr txBox="1"/>
          <p:nvPr/>
        </p:nvSpPr>
        <p:spPr>
          <a:xfrm>
            <a:off x="536807" y="9533335"/>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smtClean="0">
                <a:solidFill>
                  <a:schemeClr val="accent1"/>
                </a:solidFill>
              </a:rPr>
              <a:t>Figure </a:t>
            </a:r>
            <a:r>
              <a:rPr lang="en-US" dirty="0">
                <a:solidFill>
                  <a:schemeClr val="accent1"/>
                </a:solidFill>
              </a:rPr>
              <a:t>9. </a:t>
            </a:r>
            <a:r>
              <a:rPr lang="en-US" dirty="0"/>
              <a:t>Level of accessibility of different types of institutions for persons with special educational needs in Poltava and </a:t>
            </a:r>
            <a:r>
              <a:rPr lang="en-US" dirty="0" err="1"/>
              <a:t>Kirovohrad</a:t>
            </a:r>
            <a:r>
              <a:rPr lang="en-US" dirty="0"/>
              <a:t> regions</a:t>
            </a:r>
            <a:endParaRPr sz="1200" b="0" dirty="0">
              <a:latin typeface="Times Roman"/>
              <a:ea typeface="Times Roman"/>
              <a:cs typeface="Times Roman"/>
              <a:sym typeface="Times Roman"/>
            </a:endParaRPr>
          </a:p>
        </p:txBody>
      </p:sp>
      <p:graphicFrame>
        <p:nvGraphicFramePr>
          <p:cNvPr id="618" name="Двухмерная столбчатая диаграмма"/>
          <p:cNvGraphicFramePr/>
          <p:nvPr>
            <p:extLst>
              <p:ext uri="{D42A27DB-BD31-4B8C-83A1-F6EECF244321}">
                <p14:modId xmlns:p14="http://schemas.microsoft.com/office/powerpoint/2010/main" val="812251896"/>
              </p:ext>
            </p:extLst>
          </p:nvPr>
        </p:nvGraphicFramePr>
        <p:xfrm>
          <a:off x="1039433" y="6158445"/>
          <a:ext cx="5846898" cy="3371599"/>
        </p:xfrm>
        <a:graphic>
          <a:graphicData uri="http://schemas.openxmlformats.org/drawingml/2006/chart">
            <c:chart xmlns:c="http://schemas.openxmlformats.org/drawingml/2006/chart" xmlns:r="http://schemas.openxmlformats.org/officeDocument/2006/relationships" r:id="rId6"/>
          </a:graphicData>
        </a:graphic>
      </p:graphicFrame>
      <p:sp>
        <p:nvSpPr>
          <p:cNvPr id="619" name="1 600…"/>
          <p:cNvSpPr txBox="1"/>
          <p:nvPr/>
        </p:nvSpPr>
        <p:spPr>
          <a:xfrm>
            <a:off x="745836" y="6437811"/>
            <a:ext cx="469145" cy="276467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70000"/>
              </a:lnSpc>
              <a:spcBef>
                <a:spcPts val="0"/>
              </a:spcBef>
              <a:defRPr sz="900">
                <a:solidFill>
                  <a:srgbClr val="929292"/>
                </a:solidFill>
                <a:latin typeface="Aktifo-A-Book"/>
                <a:ea typeface="Aktifo-A-Book"/>
                <a:cs typeface="Aktifo-A-Book"/>
                <a:sym typeface="Aktifo-A-Book"/>
              </a:defRPr>
            </a:pPr>
            <a:r>
              <a:t>1 600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1 400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1 200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1 000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800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600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400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200</a:t>
            </a: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endParaRPr/>
          </a:p>
          <a:p>
            <a:pPr algn="r" defTabSz="457200">
              <a:lnSpc>
                <a:spcPct val="70000"/>
              </a:lnSpc>
              <a:spcBef>
                <a:spcPts val="0"/>
              </a:spcBef>
              <a:defRPr sz="900">
                <a:solidFill>
                  <a:srgbClr val="929292"/>
                </a:solidFill>
                <a:latin typeface="Aktifo-A-Book"/>
                <a:ea typeface="Aktifo-A-Book"/>
                <a:cs typeface="Aktifo-A-Book"/>
                <a:sym typeface="Aktifo-A-Book"/>
              </a:defRPr>
            </a:pPr>
            <a:r>
              <a:t>0</a:t>
            </a:r>
          </a:p>
        </p:txBody>
      </p:sp>
      <p:sp>
        <p:nvSpPr>
          <p:cNvPr id="620" name="Кількість респондентів"/>
          <p:cNvSpPr txBox="1"/>
          <p:nvPr/>
        </p:nvSpPr>
        <p:spPr>
          <a:xfrm rot="16200000">
            <a:off x="-526254" y="7754076"/>
            <a:ext cx="2278081" cy="16754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100" b="1">
                <a:latin typeface="Aktifo-A-Book"/>
                <a:ea typeface="Aktifo-A-Book"/>
                <a:cs typeface="Aktifo-A-Book"/>
                <a:sym typeface="Aktifo-A-Book"/>
              </a:defRPr>
            </a:lvl1pPr>
          </a:lstStyle>
          <a:p>
            <a:r>
              <a:rPr lang="en-US" dirty="0"/>
              <a:t>Number of respondents</a:t>
            </a:r>
            <a:endParaRPr dirty="0"/>
          </a:p>
        </p:txBody>
      </p:sp>
      <p:sp>
        <p:nvSpPr>
          <p:cNvPr id="621" name="Дошкільна освіта"/>
          <p:cNvSpPr txBox="1"/>
          <p:nvPr/>
        </p:nvSpPr>
        <p:spPr>
          <a:xfrm>
            <a:off x="1264260" y="9165938"/>
            <a:ext cx="1071620" cy="13184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Preschool education</a:t>
            </a:r>
            <a:endParaRPr dirty="0"/>
          </a:p>
        </p:txBody>
      </p:sp>
      <p:sp>
        <p:nvSpPr>
          <p:cNvPr id="622" name="Оцінка 1"/>
          <p:cNvSpPr txBox="1"/>
          <p:nvPr/>
        </p:nvSpPr>
        <p:spPr>
          <a:xfrm>
            <a:off x="1347664" y="6254843"/>
            <a:ext cx="469145"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700"/>
              </a:spcBef>
              <a:defRPr sz="800">
                <a:latin typeface="Aktifo-A-Medium"/>
                <a:ea typeface="Aktifo-A-Medium"/>
                <a:cs typeface="Aktifo-A-Medium"/>
                <a:sym typeface="Aktifo-A-Medium"/>
              </a:defRPr>
            </a:lvl1pPr>
          </a:lstStyle>
          <a:p>
            <a:r>
              <a:rPr lang="en-US" dirty="0"/>
              <a:t>Score 1</a:t>
            </a:r>
            <a:endParaRPr dirty="0"/>
          </a:p>
        </p:txBody>
      </p:sp>
      <p:sp>
        <p:nvSpPr>
          <p:cNvPr id="623" name="Прямоугольник"/>
          <p:cNvSpPr/>
          <p:nvPr/>
        </p:nvSpPr>
        <p:spPr>
          <a:xfrm>
            <a:off x="1266522" y="6256886"/>
            <a:ext cx="59454" cy="106031"/>
          </a:xfrm>
          <a:prstGeom prst="rect">
            <a:avLst/>
          </a:prstGeom>
          <a:solidFill>
            <a:srgbClr val="F3C34C"/>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24" name="Загальна середня…"/>
          <p:cNvSpPr txBox="1"/>
          <p:nvPr/>
        </p:nvSpPr>
        <p:spPr>
          <a:xfrm>
            <a:off x="2385160" y="9165938"/>
            <a:ext cx="1071620"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ctr" defTabSz="457200">
              <a:lnSpc>
                <a:spcPct val="80000"/>
              </a:lnSpc>
              <a:spcBef>
                <a:spcPts val="0"/>
              </a:spcBef>
              <a:defRPr sz="800">
                <a:latin typeface="Aktifo-A-SemiBold"/>
                <a:ea typeface="Aktifo-A-SemiBold"/>
                <a:cs typeface="Aktifo-A-SemiBold"/>
                <a:sym typeface="Aktifo-A-SemiBold"/>
              </a:defRPr>
            </a:pPr>
            <a:r>
              <a:rPr lang="en-US" dirty="0"/>
              <a:t>General </a:t>
            </a:r>
            <a:r>
              <a:rPr lang="en-US" dirty="0" smtClean="0"/>
              <a:t>secondary</a:t>
            </a:r>
            <a:r>
              <a:rPr lang="uk-UA" dirty="0" smtClean="0"/>
              <a:t> </a:t>
            </a:r>
            <a:r>
              <a:rPr lang="en-US" dirty="0" smtClean="0"/>
              <a:t>education</a:t>
            </a:r>
            <a:endParaRPr dirty="0"/>
          </a:p>
        </p:txBody>
      </p:sp>
      <p:sp>
        <p:nvSpPr>
          <p:cNvPr id="625" name="Професійна та вища освіта"/>
          <p:cNvSpPr txBox="1"/>
          <p:nvPr/>
        </p:nvSpPr>
        <p:spPr>
          <a:xfrm>
            <a:off x="3506060" y="9165938"/>
            <a:ext cx="1071619"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Vocational and higher education</a:t>
            </a:r>
            <a:endParaRPr dirty="0"/>
          </a:p>
        </p:txBody>
      </p:sp>
      <p:sp>
        <p:nvSpPr>
          <p:cNvPr id="626" name="Інклюзивно-ресурсні центри"/>
          <p:cNvSpPr txBox="1"/>
          <p:nvPr/>
        </p:nvSpPr>
        <p:spPr>
          <a:xfrm>
            <a:off x="4626959" y="9165938"/>
            <a:ext cx="1071620"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Inclusive resource centers</a:t>
            </a:r>
            <a:endParaRPr dirty="0"/>
          </a:p>
        </p:txBody>
      </p:sp>
      <p:sp>
        <p:nvSpPr>
          <p:cNvPr id="627" name="Позашкільна освіта"/>
          <p:cNvSpPr txBox="1"/>
          <p:nvPr/>
        </p:nvSpPr>
        <p:spPr>
          <a:xfrm>
            <a:off x="5747858" y="9165938"/>
            <a:ext cx="1071620"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Extracurricular education</a:t>
            </a:r>
            <a:endParaRPr dirty="0"/>
          </a:p>
        </p:txBody>
      </p:sp>
      <p:sp>
        <p:nvSpPr>
          <p:cNvPr id="628" name="Оцінка 2"/>
          <p:cNvSpPr txBox="1"/>
          <p:nvPr/>
        </p:nvSpPr>
        <p:spPr>
          <a:xfrm>
            <a:off x="1991131" y="6254843"/>
            <a:ext cx="659713"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700"/>
              </a:spcBef>
              <a:defRPr sz="800">
                <a:latin typeface="Aktifo-A-Medium"/>
                <a:ea typeface="Aktifo-A-Medium"/>
                <a:cs typeface="Aktifo-A-Medium"/>
                <a:sym typeface="Aktifo-A-Medium"/>
              </a:defRPr>
            </a:lvl1pPr>
          </a:lstStyle>
          <a:p>
            <a:r>
              <a:rPr lang="en-US" dirty="0"/>
              <a:t>Score 2</a:t>
            </a:r>
            <a:endParaRPr dirty="0"/>
          </a:p>
        </p:txBody>
      </p:sp>
      <p:sp>
        <p:nvSpPr>
          <p:cNvPr id="629" name="Прямоугольник"/>
          <p:cNvSpPr/>
          <p:nvPr/>
        </p:nvSpPr>
        <p:spPr>
          <a:xfrm>
            <a:off x="1909989" y="6256886"/>
            <a:ext cx="59454" cy="106031"/>
          </a:xfrm>
          <a:prstGeom prst="rect">
            <a:avLst/>
          </a:prstGeom>
          <a:solidFill>
            <a:srgbClr val="00A0D7"/>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30" name="Оцінка 3"/>
          <p:cNvSpPr txBox="1"/>
          <p:nvPr/>
        </p:nvSpPr>
        <p:spPr>
          <a:xfrm>
            <a:off x="2634597" y="6254843"/>
            <a:ext cx="659714"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700"/>
              </a:spcBef>
              <a:defRPr sz="800">
                <a:latin typeface="Aktifo-A-Medium"/>
                <a:ea typeface="Aktifo-A-Medium"/>
                <a:cs typeface="Aktifo-A-Medium"/>
                <a:sym typeface="Aktifo-A-Medium"/>
              </a:defRPr>
            </a:lvl1pPr>
          </a:lstStyle>
          <a:p>
            <a:r>
              <a:rPr lang="en-US" dirty="0"/>
              <a:t>Score 3</a:t>
            </a:r>
            <a:endParaRPr dirty="0"/>
          </a:p>
        </p:txBody>
      </p:sp>
      <p:sp>
        <p:nvSpPr>
          <p:cNvPr id="631" name="Прямоугольник"/>
          <p:cNvSpPr/>
          <p:nvPr/>
        </p:nvSpPr>
        <p:spPr>
          <a:xfrm>
            <a:off x="2553456" y="6256886"/>
            <a:ext cx="59453" cy="106031"/>
          </a:xfrm>
          <a:prstGeom prst="rect">
            <a:avLst/>
          </a:prstGeom>
          <a:solidFill>
            <a:srgbClr val="E1792E"/>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32" name="Оцінка 4"/>
          <p:cNvSpPr txBox="1"/>
          <p:nvPr/>
        </p:nvSpPr>
        <p:spPr>
          <a:xfrm>
            <a:off x="3278064" y="6254843"/>
            <a:ext cx="659714"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700"/>
              </a:spcBef>
              <a:defRPr sz="800">
                <a:latin typeface="Aktifo-A-Medium"/>
                <a:ea typeface="Aktifo-A-Medium"/>
                <a:cs typeface="Aktifo-A-Medium"/>
                <a:sym typeface="Aktifo-A-Medium"/>
              </a:defRPr>
            </a:lvl1pPr>
          </a:lstStyle>
          <a:p>
            <a:r>
              <a:rPr lang="en-US" dirty="0"/>
              <a:t>Score 4</a:t>
            </a:r>
            <a:endParaRPr dirty="0"/>
          </a:p>
        </p:txBody>
      </p:sp>
      <p:sp>
        <p:nvSpPr>
          <p:cNvPr id="633" name="Прямоугольник"/>
          <p:cNvSpPr/>
          <p:nvPr/>
        </p:nvSpPr>
        <p:spPr>
          <a:xfrm>
            <a:off x="3196922" y="6256886"/>
            <a:ext cx="59454" cy="106031"/>
          </a:xfrm>
          <a:prstGeom prst="rect">
            <a:avLst/>
          </a:prstGeom>
          <a:solidFill>
            <a:srgbClr val="1F4B7C"/>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34" name="Оцінка 5"/>
          <p:cNvSpPr txBox="1"/>
          <p:nvPr/>
        </p:nvSpPr>
        <p:spPr>
          <a:xfrm>
            <a:off x="3921531" y="6254843"/>
            <a:ext cx="659713"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700"/>
              </a:spcBef>
              <a:defRPr sz="800">
                <a:latin typeface="Aktifo-A-Medium"/>
                <a:ea typeface="Aktifo-A-Medium"/>
                <a:cs typeface="Aktifo-A-Medium"/>
                <a:sym typeface="Aktifo-A-Medium"/>
              </a:defRPr>
            </a:lvl1pPr>
          </a:lstStyle>
          <a:p>
            <a:r>
              <a:rPr lang="en-US" dirty="0"/>
              <a:t>Score 5</a:t>
            </a:r>
            <a:endParaRPr dirty="0"/>
          </a:p>
        </p:txBody>
      </p:sp>
      <p:sp>
        <p:nvSpPr>
          <p:cNvPr id="635" name="Прямоугольник"/>
          <p:cNvSpPr/>
          <p:nvPr/>
        </p:nvSpPr>
        <p:spPr>
          <a:xfrm>
            <a:off x="3840389" y="6256886"/>
            <a:ext cx="59454" cy="106031"/>
          </a:xfrm>
          <a:prstGeom prst="rect">
            <a:avLst/>
          </a:prstGeom>
          <a:solidFill>
            <a:srgbClr val="4CA890"/>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 name="Линия"/>
          <p:cNvSpPr/>
          <p:nvPr/>
        </p:nvSpPr>
        <p:spPr>
          <a:xfrm>
            <a:off x="3762828" y="8749479"/>
            <a:ext cx="1320672" cy="15893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sp>
        <p:nvSpPr>
          <p:cNvPr id="638" name="Линия"/>
          <p:cNvSpPr/>
          <p:nvPr/>
        </p:nvSpPr>
        <p:spPr>
          <a:xfrm>
            <a:off x="3562087" y="7611098"/>
            <a:ext cx="1043478" cy="15893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sp>
        <p:nvSpPr>
          <p:cNvPr id="639" name="Це не в моїй компетенції"/>
          <p:cNvSpPr txBox="1"/>
          <p:nvPr/>
        </p:nvSpPr>
        <p:spPr>
          <a:xfrm>
            <a:off x="3528091" y="7467789"/>
            <a:ext cx="1229742"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That's not my area of expertise.</a:t>
            </a:r>
            <a:endParaRPr dirty="0"/>
          </a:p>
        </p:txBody>
      </p:sp>
      <p:sp>
        <p:nvSpPr>
          <p:cNvPr id="640" name="13%"/>
          <p:cNvSpPr txBox="1"/>
          <p:nvPr/>
        </p:nvSpPr>
        <p:spPr>
          <a:xfrm>
            <a:off x="3635936" y="7176472"/>
            <a:ext cx="871967" cy="28578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2000" b="1">
                <a:solidFill>
                  <a:srgbClr val="73BFFA"/>
                </a:solidFill>
                <a:latin typeface="Aktifo-A-Book"/>
                <a:ea typeface="Aktifo-A-Book"/>
                <a:cs typeface="Aktifo-A-Book"/>
                <a:sym typeface="Aktifo-A-Book"/>
              </a:defRPr>
            </a:lvl1pPr>
          </a:lstStyle>
          <a:p>
            <a:r>
              <a:t>13%</a:t>
            </a:r>
          </a:p>
        </p:txBody>
      </p:sp>
      <p:pic>
        <p:nvPicPr>
          <p:cNvPr id="641"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642"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645" name="Сгруппировать"/>
          <p:cNvGrpSpPr/>
          <p:nvPr/>
        </p:nvGrpSpPr>
        <p:grpSpPr>
          <a:xfrm>
            <a:off x="4747383" y="675982"/>
            <a:ext cx="2278082" cy="433283"/>
            <a:chOff x="0" y="0"/>
            <a:chExt cx="2278080" cy="433281"/>
          </a:xfrm>
        </p:grpSpPr>
        <p:pic>
          <p:nvPicPr>
            <p:cNvPr id="643"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644"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646" name="21"/>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21</a:t>
            </a:r>
          </a:p>
        </p:txBody>
      </p:sp>
      <p:sp>
        <p:nvSpPr>
          <p:cNvPr id="647"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648" name="Отже, найвищий рівень доступності (оцінки 4-5) переважає: у закладах загальної середньої освіти та  інклюзивно-ресурсних центрах. Середній рівень (оцінка 3) найбільше характерний для позашкільної, дошкільної та професійної/вищої освіти. Найбільше оцінок "/>
          <p:cNvSpPr txBox="1"/>
          <p:nvPr/>
        </p:nvSpPr>
        <p:spPr>
          <a:xfrm>
            <a:off x="536807" y="1254843"/>
            <a:ext cx="6482886" cy="12382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Thus, the highest level of accessibility (ratings of 4-5) prevails in general secondary education institutions and inclusive resource centers. The average level (rating of 3) is most characteristic of extracurricular, preschool, and vocational/higher education. The highest number of ratings of 1-2 (low level of accessibility) were given to vocational and higher education and extracurricular education, with a significant proportion of respondents indicating limited accessibility. </a:t>
            </a:r>
            <a:endParaRPr dirty="0"/>
          </a:p>
        </p:txBody>
      </p:sp>
      <p:sp>
        <p:nvSpPr>
          <p:cNvPr id="649" name="Найбільш критичні оцінки надали респонденти з таких громад:"/>
          <p:cNvSpPr txBox="1"/>
          <p:nvPr/>
        </p:nvSpPr>
        <p:spPr>
          <a:xfrm>
            <a:off x="524107" y="2511408"/>
            <a:ext cx="5293889"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800" b="1">
                <a:solidFill>
                  <a:srgbClr val="00A0D6"/>
                </a:solidFill>
                <a:latin typeface="Aktifo-A-Book"/>
                <a:ea typeface="Aktifo-A-Book"/>
                <a:cs typeface="Aktifo-A-Book"/>
                <a:sym typeface="Aktifo-A-Book"/>
              </a:defRPr>
            </a:lvl1pPr>
          </a:lstStyle>
          <a:p>
            <a:r>
              <a:rPr lang="en-US" dirty="0"/>
              <a:t>The most critical assessments were provided by respondents from the following communities:</a:t>
            </a:r>
            <a:endParaRPr dirty="0"/>
          </a:p>
        </p:txBody>
      </p:sp>
      <p:sp>
        <p:nvSpPr>
          <p:cNvPr id="650" name="Полтавська область - Глобинська, Гадяцька, Зіньківська, Кременчуцька, Лубенська, Полтавська, Лохвицька, Миргордська  міські ТГ; Білицька, Великобагачанська, Драбинівська, Диканська, Комишнянська,  Козельщинська, Котелевська, Новооржицька, Новоселівська, "/>
          <p:cNvSpPr txBox="1"/>
          <p:nvPr/>
        </p:nvSpPr>
        <p:spPr>
          <a:xfrm>
            <a:off x="536807" y="3134204"/>
            <a:ext cx="6482886"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buClr>
                <a:srgbClr val="00A0D6"/>
              </a:buClr>
              <a:defRPr sz="1400">
                <a:latin typeface="Aktifo-A-Book"/>
                <a:ea typeface="Aktifo-A-Book"/>
                <a:cs typeface="Aktifo-A-Book"/>
                <a:sym typeface="Aktifo-A-Book"/>
              </a:defRPr>
            </a:pPr>
            <a:r>
              <a:rPr lang="en-US" b="1" dirty="0"/>
              <a:t>Poltava region </a:t>
            </a:r>
            <a:r>
              <a:rPr lang="en-US" dirty="0"/>
              <a:t>- </a:t>
            </a:r>
            <a:r>
              <a:rPr lang="en-US" dirty="0" err="1"/>
              <a:t>Hlobynska</a:t>
            </a:r>
            <a:r>
              <a:rPr lang="en-US" dirty="0"/>
              <a:t>, </a:t>
            </a:r>
            <a:r>
              <a:rPr lang="en-US" dirty="0" err="1"/>
              <a:t>Hadyatska</a:t>
            </a:r>
            <a:r>
              <a:rPr lang="en-US" dirty="0"/>
              <a:t>, </a:t>
            </a:r>
            <a:r>
              <a:rPr lang="en-US" dirty="0" err="1"/>
              <a:t>Zinkivska</a:t>
            </a:r>
            <a:r>
              <a:rPr lang="en-US" dirty="0"/>
              <a:t>, </a:t>
            </a:r>
            <a:r>
              <a:rPr lang="en-US" dirty="0" err="1"/>
              <a:t>Kremenchutska</a:t>
            </a:r>
            <a:r>
              <a:rPr lang="en-US" dirty="0"/>
              <a:t>, </a:t>
            </a:r>
            <a:r>
              <a:rPr lang="en-US" dirty="0" err="1"/>
              <a:t>Lubenska</a:t>
            </a:r>
            <a:r>
              <a:rPr lang="en-US" dirty="0"/>
              <a:t>, </a:t>
            </a:r>
            <a:r>
              <a:rPr lang="en-US" dirty="0" err="1"/>
              <a:t>Poltavska</a:t>
            </a:r>
            <a:r>
              <a:rPr lang="en-US" dirty="0"/>
              <a:t>, </a:t>
            </a:r>
            <a:r>
              <a:rPr lang="en-US" dirty="0" err="1"/>
              <a:t>Lokhvytska</a:t>
            </a:r>
            <a:r>
              <a:rPr lang="en-US" dirty="0"/>
              <a:t>, </a:t>
            </a:r>
            <a:r>
              <a:rPr lang="en-US" dirty="0" err="1"/>
              <a:t>Myrhorodska</a:t>
            </a:r>
            <a:r>
              <a:rPr lang="en-US" dirty="0"/>
              <a:t>  </a:t>
            </a:r>
            <a:r>
              <a:rPr lang="en-US" b="1" dirty="0"/>
              <a:t>municipalities</a:t>
            </a:r>
            <a:r>
              <a:rPr lang="en-US" dirty="0"/>
              <a:t>; </a:t>
            </a:r>
            <a:r>
              <a:rPr lang="en-US" dirty="0" err="1"/>
              <a:t>Bilytska</a:t>
            </a:r>
            <a:r>
              <a:rPr lang="en-US" dirty="0"/>
              <a:t>, </a:t>
            </a:r>
            <a:r>
              <a:rPr lang="en-US" dirty="0" err="1"/>
              <a:t>Velykobahachanska</a:t>
            </a:r>
            <a:r>
              <a:rPr lang="en-US" dirty="0"/>
              <a:t>, </a:t>
            </a:r>
            <a:r>
              <a:rPr lang="en-US" dirty="0" err="1"/>
              <a:t>Drabynivska</a:t>
            </a:r>
            <a:r>
              <a:rPr lang="en-US" dirty="0"/>
              <a:t>, </a:t>
            </a:r>
            <a:r>
              <a:rPr lang="en-US" dirty="0" err="1"/>
              <a:t>Dykanka</a:t>
            </a:r>
            <a:r>
              <a:rPr lang="en-US" dirty="0"/>
              <a:t>, </a:t>
            </a:r>
            <a:r>
              <a:rPr lang="en-US" dirty="0" err="1"/>
              <a:t>Komyshnianska</a:t>
            </a:r>
            <a:r>
              <a:rPr lang="en-US" dirty="0"/>
              <a:t>, </a:t>
            </a:r>
            <a:r>
              <a:rPr lang="en-US" dirty="0" err="1"/>
              <a:t>Kozelshchynska</a:t>
            </a:r>
            <a:r>
              <a:rPr lang="en-US" dirty="0"/>
              <a:t>, </a:t>
            </a:r>
            <a:r>
              <a:rPr lang="en-US" dirty="0" err="1"/>
              <a:t>Kotelyevska</a:t>
            </a:r>
            <a:r>
              <a:rPr lang="en-US" dirty="0"/>
              <a:t>, </a:t>
            </a:r>
            <a:r>
              <a:rPr lang="en-US" dirty="0" err="1"/>
              <a:t>Novooryzhytska</a:t>
            </a:r>
            <a:r>
              <a:rPr lang="en-US" dirty="0"/>
              <a:t>, </a:t>
            </a:r>
            <a:r>
              <a:rPr lang="en-US" dirty="0" err="1"/>
              <a:t>Novoselivska</a:t>
            </a:r>
            <a:r>
              <a:rPr lang="en-US" dirty="0"/>
              <a:t>, </a:t>
            </a:r>
            <a:r>
              <a:rPr lang="en-US" dirty="0" err="1"/>
              <a:t>Nekhvoroshchanska</a:t>
            </a:r>
            <a:r>
              <a:rPr lang="en-US" dirty="0"/>
              <a:t>, </a:t>
            </a:r>
            <a:r>
              <a:rPr lang="en-US" dirty="0" err="1"/>
              <a:t>Orzhytska</a:t>
            </a:r>
            <a:r>
              <a:rPr lang="en-US" dirty="0"/>
              <a:t>, </a:t>
            </a:r>
            <a:r>
              <a:rPr lang="en-US" dirty="0" err="1"/>
              <a:t>Romodanska</a:t>
            </a:r>
            <a:r>
              <a:rPr lang="en-US" dirty="0"/>
              <a:t>, </a:t>
            </a:r>
            <a:r>
              <a:rPr lang="en-US" dirty="0" err="1"/>
              <a:t>Skorokhodivska</a:t>
            </a:r>
            <a:r>
              <a:rPr lang="en-US" dirty="0"/>
              <a:t>, </a:t>
            </a:r>
            <a:r>
              <a:rPr lang="en-US" dirty="0" err="1"/>
              <a:t>Tereshkivska</a:t>
            </a:r>
            <a:r>
              <a:rPr lang="en-US" dirty="0"/>
              <a:t>, </a:t>
            </a:r>
            <a:r>
              <a:rPr lang="en-US" dirty="0" err="1"/>
              <a:t>Chornukhyna</a:t>
            </a:r>
            <a:r>
              <a:rPr lang="en-US" dirty="0"/>
              <a:t> </a:t>
            </a:r>
            <a:r>
              <a:rPr lang="en-US" b="1" dirty="0"/>
              <a:t>settlement/rural communities. </a:t>
            </a:r>
            <a:endParaRPr b="1" dirty="0"/>
          </a:p>
        </p:txBody>
      </p:sp>
      <p:sp>
        <p:nvSpPr>
          <p:cNvPr id="651" name="Кіровоградська область - Новомиргородська, Новоукраїнська, Світловодська, Кропивницька міські ТГ; Олександрівська, Помічнянська, Петрівська, Коломацька, Заваллівська, Устинівська, Маловисківська селищні/сільські ТГ."/>
          <p:cNvSpPr txBox="1"/>
          <p:nvPr/>
        </p:nvSpPr>
        <p:spPr>
          <a:xfrm>
            <a:off x="536807" y="4370803"/>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buClr>
                <a:srgbClr val="00A0D6"/>
              </a:buClr>
              <a:defRPr sz="1400">
                <a:latin typeface="Aktifo-A-Book"/>
                <a:ea typeface="Aktifo-A-Book"/>
                <a:cs typeface="Aktifo-A-Book"/>
                <a:sym typeface="Aktifo-A-Book"/>
              </a:defRPr>
            </a:pPr>
            <a:r>
              <a:rPr lang="en-US" b="1" dirty="0" err="1"/>
              <a:t>Kirovohrad</a:t>
            </a:r>
            <a:r>
              <a:rPr lang="en-US" b="1" dirty="0"/>
              <a:t> region </a:t>
            </a:r>
            <a:r>
              <a:rPr lang="en-US" dirty="0"/>
              <a:t>- </a:t>
            </a:r>
            <a:r>
              <a:rPr lang="en-US" dirty="0" err="1"/>
              <a:t>Novomyrhorod</a:t>
            </a:r>
            <a:r>
              <a:rPr lang="en-US" dirty="0"/>
              <a:t>, </a:t>
            </a:r>
            <a:r>
              <a:rPr lang="en-US" dirty="0" err="1"/>
              <a:t>Novoukrainsk</a:t>
            </a:r>
            <a:r>
              <a:rPr lang="en-US" dirty="0"/>
              <a:t>, </a:t>
            </a:r>
            <a:r>
              <a:rPr lang="en-US" dirty="0" err="1"/>
              <a:t>Svitlovodsk</a:t>
            </a:r>
            <a:r>
              <a:rPr lang="en-US" dirty="0"/>
              <a:t>, </a:t>
            </a:r>
            <a:r>
              <a:rPr lang="en-US" dirty="0" err="1"/>
              <a:t>Kropyvnytskyi</a:t>
            </a:r>
            <a:r>
              <a:rPr lang="en-US" dirty="0"/>
              <a:t> </a:t>
            </a:r>
            <a:r>
              <a:rPr lang="en-US" b="1" dirty="0"/>
              <a:t>urban communities</a:t>
            </a:r>
            <a:r>
              <a:rPr lang="en-US" dirty="0"/>
              <a:t>; </a:t>
            </a:r>
            <a:r>
              <a:rPr lang="en-US" dirty="0" err="1"/>
              <a:t>Oleksandrivka</a:t>
            </a:r>
            <a:r>
              <a:rPr lang="en-US" dirty="0"/>
              <a:t>, </a:t>
            </a:r>
            <a:r>
              <a:rPr lang="en-US" dirty="0" err="1"/>
              <a:t>Pomichna</a:t>
            </a:r>
            <a:r>
              <a:rPr lang="en-US" dirty="0"/>
              <a:t>, </a:t>
            </a:r>
            <a:r>
              <a:rPr lang="en-US" dirty="0" err="1"/>
              <a:t>Petrivka</a:t>
            </a:r>
            <a:r>
              <a:rPr lang="en-US" dirty="0"/>
              <a:t>, </a:t>
            </a:r>
            <a:r>
              <a:rPr lang="en-US" dirty="0" err="1"/>
              <a:t>Kolomak</a:t>
            </a:r>
            <a:r>
              <a:rPr lang="en-US" dirty="0"/>
              <a:t>, </a:t>
            </a:r>
            <a:r>
              <a:rPr lang="en-US" dirty="0" err="1"/>
              <a:t>Zavallivka</a:t>
            </a:r>
            <a:r>
              <a:rPr lang="en-US" dirty="0"/>
              <a:t>, </a:t>
            </a:r>
            <a:r>
              <a:rPr lang="en-US" dirty="0" err="1"/>
              <a:t>Ustynivka</a:t>
            </a:r>
            <a:r>
              <a:rPr lang="en-US" dirty="0"/>
              <a:t>, </a:t>
            </a:r>
            <a:r>
              <a:rPr lang="en-US" dirty="0" err="1"/>
              <a:t>Malovyskivka</a:t>
            </a:r>
            <a:r>
              <a:rPr lang="en-US" dirty="0"/>
              <a:t> </a:t>
            </a:r>
            <a:r>
              <a:rPr lang="en-US" b="1" dirty="0"/>
              <a:t>settlement/rural communities.</a:t>
            </a:r>
            <a:endParaRPr b="1" dirty="0"/>
          </a:p>
        </p:txBody>
      </p:sp>
      <p:sp>
        <p:nvSpPr>
          <p:cNvPr id="652" name="У межах дослідження  було поставлено питання: «Як Ви вважаєте, чи батьки та учні знають, куди звернутися за інформацією про організації інклюзивного навчання у Вашій громаді?» Респонденти мали обрати одну з трьох відповідей: Так/Ні/Це не в моїй компетенц"/>
          <p:cNvSpPr txBox="1"/>
          <p:nvPr/>
        </p:nvSpPr>
        <p:spPr>
          <a:xfrm>
            <a:off x="536807" y="5303359"/>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The survey asked the question: “Do you think parents and students know where to go for information about inclusive education in your community?” Respondents had to choose one of three answers: Yes/No/It's not my area of expertise. </a:t>
            </a:r>
            <a:endParaRPr dirty="0"/>
          </a:p>
        </p:txBody>
      </p:sp>
      <p:sp>
        <p:nvSpPr>
          <p:cNvPr id="653" name="Результати опитування, показали, що:"/>
          <p:cNvSpPr txBox="1"/>
          <p:nvPr/>
        </p:nvSpPr>
        <p:spPr>
          <a:xfrm>
            <a:off x="532546" y="6198785"/>
            <a:ext cx="2826758"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The survey results showed that:</a:t>
            </a:r>
            <a:endParaRPr dirty="0"/>
          </a:p>
        </p:txBody>
      </p:sp>
      <p:sp>
        <p:nvSpPr>
          <p:cNvPr id="654" name="Так - 2 515 респондентів (49,3%)…"/>
          <p:cNvSpPr txBox="1"/>
          <p:nvPr/>
        </p:nvSpPr>
        <p:spPr>
          <a:xfrm>
            <a:off x="533669" y="7219164"/>
            <a:ext cx="2278082" cy="162299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1500"/>
              </a:spcBef>
              <a:buClr>
                <a:srgbClr val="00A0D6"/>
              </a:buClr>
              <a:buSzPct val="100000"/>
              <a:buChar char="•"/>
              <a:defRPr sz="1400">
                <a:latin typeface="Aktifo-A-Book"/>
                <a:ea typeface="Aktifo-A-Book"/>
                <a:cs typeface="Aktifo-A-Book"/>
                <a:sym typeface="Aktifo-A-Book"/>
              </a:defRPr>
            </a:pPr>
            <a:r>
              <a:rPr lang="en-US" b="1" dirty="0"/>
              <a:t>Yes</a:t>
            </a:r>
            <a:r>
              <a:rPr lang="en-US" dirty="0"/>
              <a:t> - 2,515 respondents (49.3</a:t>
            </a:r>
            <a:r>
              <a:rPr lang="en-US" dirty="0" smtClean="0"/>
              <a:t>%)</a:t>
            </a:r>
            <a:endParaRPr lang="uk-UA" dirty="0" smtClean="0"/>
          </a:p>
          <a:p>
            <a:pPr marL="228600" indent="-228600" defTabSz="457200">
              <a:lnSpc>
                <a:spcPct val="80000"/>
              </a:lnSpc>
              <a:spcBef>
                <a:spcPts val="1500"/>
              </a:spcBef>
              <a:buClr>
                <a:srgbClr val="00A0D6"/>
              </a:buClr>
              <a:buSzPct val="100000"/>
              <a:buChar char="•"/>
              <a:defRPr sz="1400">
                <a:latin typeface="Aktifo-A-Book"/>
                <a:ea typeface="Aktifo-A-Book"/>
                <a:cs typeface="Aktifo-A-Book"/>
                <a:sym typeface="Aktifo-A-Book"/>
              </a:defRPr>
            </a:pPr>
            <a:r>
              <a:rPr lang="en-US" b="1" dirty="0" smtClean="0"/>
              <a:t>No</a:t>
            </a:r>
            <a:r>
              <a:rPr lang="en-US" dirty="0" smtClean="0"/>
              <a:t> </a:t>
            </a:r>
            <a:r>
              <a:rPr lang="en-US" dirty="0"/>
              <a:t>- 1,927 respondents (37.8</a:t>
            </a:r>
            <a:r>
              <a:rPr lang="en-US" dirty="0" smtClean="0"/>
              <a:t>%)</a:t>
            </a:r>
            <a:endParaRPr lang="uk-UA" dirty="0" smtClean="0"/>
          </a:p>
          <a:p>
            <a:pPr marL="228600" indent="-228600" defTabSz="457200">
              <a:lnSpc>
                <a:spcPct val="80000"/>
              </a:lnSpc>
              <a:spcBef>
                <a:spcPts val="1500"/>
              </a:spcBef>
              <a:buClr>
                <a:srgbClr val="00A0D6"/>
              </a:buClr>
              <a:buSzPct val="100000"/>
              <a:buChar char="•"/>
              <a:defRPr sz="1400">
                <a:latin typeface="Aktifo-A-Book"/>
                <a:ea typeface="Aktifo-A-Book"/>
                <a:cs typeface="Aktifo-A-Book"/>
                <a:sym typeface="Aktifo-A-Book"/>
              </a:defRPr>
            </a:pPr>
            <a:r>
              <a:rPr lang="en-US" b="1" dirty="0" smtClean="0"/>
              <a:t>This </a:t>
            </a:r>
            <a:r>
              <a:rPr lang="en-US" b="1" dirty="0"/>
              <a:t>is not within my competenc</a:t>
            </a:r>
            <a:r>
              <a:rPr lang="en-US" dirty="0"/>
              <a:t>e - 661 respondents (13.0%)</a:t>
            </a:r>
            <a:endParaRPr dirty="0"/>
          </a:p>
        </p:txBody>
      </p:sp>
      <p:sp>
        <p:nvSpPr>
          <p:cNvPr id="655" name="Рисунок 10. Поінформованість щодо організації інклюзивного навчання у громадах Полтавської та Кіровоградської областей"/>
          <p:cNvSpPr txBox="1"/>
          <p:nvPr/>
        </p:nvSpPr>
        <p:spPr>
          <a:xfrm>
            <a:off x="536807" y="9657650"/>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smtClean="0">
                <a:solidFill>
                  <a:schemeClr val="accent1"/>
                </a:solidFill>
              </a:rPr>
              <a:t>Figure </a:t>
            </a:r>
            <a:r>
              <a:rPr lang="en-US" dirty="0">
                <a:solidFill>
                  <a:schemeClr val="accent1"/>
                </a:solidFill>
              </a:rPr>
              <a:t>10. </a:t>
            </a:r>
            <a:r>
              <a:rPr lang="en-US" dirty="0"/>
              <a:t>Awareness of inclusive education in communities in Poltava and </a:t>
            </a:r>
            <a:r>
              <a:rPr lang="en-US" dirty="0" err="1"/>
              <a:t>Kirovohrad</a:t>
            </a:r>
            <a:r>
              <a:rPr lang="en-US" dirty="0"/>
              <a:t> regions </a:t>
            </a:r>
            <a:endParaRPr sz="1200" b="0" dirty="0">
              <a:latin typeface="Times Roman"/>
              <a:ea typeface="Times Roman"/>
              <a:cs typeface="Times Roman"/>
              <a:sym typeface="Times Roman"/>
            </a:endParaRPr>
          </a:p>
        </p:txBody>
      </p:sp>
      <p:sp>
        <p:nvSpPr>
          <p:cNvPr id="656" name="Линия"/>
          <p:cNvSpPr/>
          <p:nvPr/>
        </p:nvSpPr>
        <p:spPr>
          <a:xfrm>
            <a:off x="4084291" y="6813856"/>
            <a:ext cx="1043478" cy="15893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pic>
        <p:nvPicPr>
          <p:cNvPr id="657" name="вставленный-фильм.png" descr="вставленный-фильм.png"/>
          <p:cNvPicPr>
            <a:picLocks noChangeAspect="1"/>
          </p:cNvPicPr>
          <p:nvPr/>
        </p:nvPicPr>
        <p:blipFill>
          <a:blip r:embed="rId6"/>
          <a:srcRect t="75104"/>
          <a:stretch>
            <a:fillRect/>
          </a:stretch>
        </p:blipFill>
        <p:spPr>
          <a:xfrm>
            <a:off x="4580150" y="8544461"/>
            <a:ext cx="2460186" cy="612485"/>
          </a:xfrm>
          <a:prstGeom prst="rect">
            <a:avLst/>
          </a:prstGeom>
          <a:ln w="3175">
            <a:miter lim="400000"/>
          </a:ln>
          <a:effectLst>
            <a:outerShdw blurRad="355600" rotWithShape="0">
              <a:srgbClr val="000000">
                <a:alpha val="75000"/>
              </a:srgbClr>
            </a:outerShdw>
          </a:effectLst>
        </p:spPr>
      </p:pic>
      <p:graphicFrame>
        <p:nvGraphicFramePr>
          <p:cNvPr id="658" name="2D‑кольцевая диаграмма"/>
          <p:cNvGraphicFramePr/>
          <p:nvPr/>
        </p:nvGraphicFramePr>
        <p:xfrm>
          <a:off x="4580172" y="6705847"/>
          <a:ext cx="2460186" cy="2460186"/>
        </p:xfrm>
        <a:graphic>
          <a:graphicData uri="http://schemas.openxmlformats.org/drawingml/2006/chart">
            <c:chart xmlns:c="http://schemas.openxmlformats.org/drawingml/2006/chart" xmlns:r="http://schemas.openxmlformats.org/officeDocument/2006/relationships" r:id="rId7"/>
          </a:graphicData>
        </a:graphic>
      </p:graphicFrame>
      <p:sp>
        <p:nvSpPr>
          <p:cNvPr id="659" name="Кружок"/>
          <p:cNvSpPr/>
          <p:nvPr/>
        </p:nvSpPr>
        <p:spPr>
          <a:xfrm>
            <a:off x="4512301" y="7688708"/>
            <a:ext cx="163645" cy="163645"/>
          </a:xfrm>
          <a:prstGeom prst="ellipse">
            <a:avLst/>
          </a:prstGeom>
          <a:solidFill>
            <a:srgbClr val="73BFFA"/>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60" name="Кружок"/>
          <p:cNvSpPr/>
          <p:nvPr/>
        </p:nvSpPr>
        <p:spPr>
          <a:xfrm>
            <a:off x="4976320" y="6897096"/>
            <a:ext cx="163645" cy="163645"/>
          </a:xfrm>
          <a:prstGeom prst="ellipse">
            <a:avLst/>
          </a:prstGeom>
          <a:solidFill>
            <a:srgbClr val="479FF8"/>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61" name="Кружок"/>
          <p:cNvSpPr/>
          <p:nvPr/>
        </p:nvSpPr>
        <p:spPr>
          <a:xfrm>
            <a:off x="5001720" y="8816468"/>
            <a:ext cx="163645" cy="163645"/>
          </a:xfrm>
          <a:prstGeom prst="ellipse">
            <a:avLst/>
          </a:prstGeom>
          <a:solidFill>
            <a:srgbClr val="3274B5"/>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62" name="Ні"/>
          <p:cNvSpPr txBox="1"/>
          <p:nvPr/>
        </p:nvSpPr>
        <p:spPr>
          <a:xfrm>
            <a:off x="4050295" y="6683985"/>
            <a:ext cx="1229742"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No</a:t>
            </a:r>
            <a:endParaRPr dirty="0"/>
          </a:p>
        </p:txBody>
      </p:sp>
      <p:sp>
        <p:nvSpPr>
          <p:cNvPr id="663" name="37,8%"/>
          <p:cNvSpPr txBox="1"/>
          <p:nvPr/>
        </p:nvSpPr>
        <p:spPr>
          <a:xfrm>
            <a:off x="4158140" y="6417331"/>
            <a:ext cx="871967" cy="28578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2000" b="1">
                <a:solidFill>
                  <a:srgbClr val="479FF9"/>
                </a:solidFill>
                <a:latin typeface="Aktifo-A-Book"/>
                <a:ea typeface="Aktifo-A-Book"/>
                <a:cs typeface="Aktifo-A-Book"/>
                <a:sym typeface="Aktifo-A-Book"/>
              </a:defRPr>
            </a:lvl1pPr>
          </a:lstStyle>
          <a:p>
            <a:r>
              <a:t>37,8%</a:t>
            </a:r>
          </a:p>
        </p:txBody>
      </p:sp>
      <p:sp>
        <p:nvSpPr>
          <p:cNvPr id="664" name="Так"/>
          <p:cNvSpPr txBox="1"/>
          <p:nvPr/>
        </p:nvSpPr>
        <p:spPr>
          <a:xfrm>
            <a:off x="3727529" y="8581507"/>
            <a:ext cx="1229742"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Yes</a:t>
            </a:r>
            <a:endParaRPr dirty="0"/>
          </a:p>
        </p:txBody>
      </p:sp>
      <p:sp>
        <p:nvSpPr>
          <p:cNvPr id="665" name="49,3%"/>
          <p:cNvSpPr txBox="1"/>
          <p:nvPr/>
        </p:nvSpPr>
        <p:spPr>
          <a:xfrm>
            <a:off x="3848074" y="8314852"/>
            <a:ext cx="871967" cy="28578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2000" b="1">
                <a:solidFill>
                  <a:srgbClr val="3274B5"/>
                </a:solidFill>
                <a:latin typeface="Aktifo-A-Book"/>
                <a:ea typeface="Aktifo-A-Book"/>
                <a:cs typeface="Aktifo-A-Book"/>
                <a:sym typeface="Aktifo-A-Book"/>
              </a:defRPr>
            </a:lvl1pPr>
          </a:lstStyle>
          <a:p>
            <a:r>
              <a:t>49,3%</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7" name="Изображение" descr="Изображение"/>
          <p:cNvPicPr>
            <a:picLocks noChangeAspect="1"/>
          </p:cNvPicPr>
          <p:nvPr/>
        </p:nvPicPr>
        <p:blipFill>
          <a:blip r:embed="rId2"/>
          <a:stretch>
            <a:fillRect/>
          </a:stretch>
        </p:blipFill>
        <p:spPr>
          <a:xfrm>
            <a:off x="-714576" y="-604592"/>
            <a:ext cx="4336179" cy="1830472"/>
          </a:xfrm>
          <a:prstGeom prst="rect">
            <a:avLst/>
          </a:prstGeom>
          <a:ln w="3175">
            <a:miter lim="400000"/>
          </a:ln>
        </p:spPr>
      </p:pic>
      <p:pic>
        <p:nvPicPr>
          <p:cNvPr id="668" name="Изображение" descr="Изображение"/>
          <p:cNvPicPr>
            <a:picLocks noChangeAspect="1"/>
          </p:cNvPicPr>
          <p:nvPr/>
        </p:nvPicPr>
        <p:blipFill>
          <a:blip r:embed="rId3"/>
          <a:stretch>
            <a:fillRect/>
          </a:stretch>
        </p:blipFill>
        <p:spPr>
          <a:xfrm>
            <a:off x="3284708" y="8673744"/>
            <a:ext cx="4784332" cy="2019656"/>
          </a:xfrm>
          <a:prstGeom prst="rect">
            <a:avLst/>
          </a:prstGeom>
          <a:ln w="3175">
            <a:miter lim="400000"/>
          </a:ln>
        </p:spPr>
      </p:pic>
      <p:grpSp>
        <p:nvGrpSpPr>
          <p:cNvPr id="671" name="Сгруппировать"/>
          <p:cNvGrpSpPr/>
          <p:nvPr/>
        </p:nvGrpSpPr>
        <p:grpSpPr>
          <a:xfrm>
            <a:off x="4747383" y="593643"/>
            <a:ext cx="2278082" cy="433283"/>
            <a:chOff x="0" y="0"/>
            <a:chExt cx="2278080" cy="433281"/>
          </a:xfrm>
        </p:grpSpPr>
        <p:pic>
          <p:nvPicPr>
            <p:cNvPr id="669"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670"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672" name="22"/>
          <p:cNvSpPr txBox="1"/>
          <p:nvPr/>
        </p:nvSpPr>
        <p:spPr>
          <a:xfrm>
            <a:off x="6821952" y="9949403"/>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22</a:t>
            </a:r>
          </a:p>
        </p:txBody>
      </p:sp>
      <p:sp>
        <p:nvSpPr>
          <p:cNvPr id="673" name="Линия"/>
          <p:cNvSpPr/>
          <p:nvPr/>
        </p:nvSpPr>
        <p:spPr>
          <a:xfrm>
            <a:off x="549487" y="10055298"/>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674" name="Лише половина опитаних (49,3%) зазначили, що батьки та учні знають, куди звертатися за інформацією про інклюзивне навчання."/>
          <p:cNvSpPr txBox="1"/>
          <p:nvPr/>
        </p:nvSpPr>
        <p:spPr>
          <a:xfrm>
            <a:off x="536807" y="1172504"/>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buClr>
                <a:srgbClr val="00A0D6"/>
              </a:buClr>
              <a:defRPr sz="1400">
                <a:latin typeface="Aktifo-A-Book"/>
                <a:ea typeface="Aktifo-A-Book"/>
                <a:cs typeface="Aktifo-A-Book"/>
                <a:sym typeface="Aktifo-A-Book"/>
              </a:defRPr>
            </a:pPr>
            <a:r>
              <a:rPr lang="en-US" dirty="0"/>
              <a:t>Only </a:t>
            </a:r>
            <a:r>
              <a:rPr lang="en-US" b="1" dirty="0"/>
              <a:t>half of respondents (49.3%) </a:t>
            </a:r>
            <a:r>
              <a:rPr lang="en-US" dirty="0"/>
              <a:t>said that parents and students know where to go for information about inclusive education.</a:t>
            </a:r>
            <a:endParaRPr dirty="0"/>
          </a:p>
        </p:txBody>
      </p:sp>
      <p:sp>
        <p:nvSpPr>
          <p:cNvPr id="675" name="Порівняльний аналіз поінформованості батьків та учнів щодо інклюзивного навчання у Кіровоградській та Полтавській областях"/>
          <p:cNvSpPr txBox="1"/>
          <p:nvPr/>
        </p:nvSpPr>
        <p:spPr>
          <a:xfrm>
            <a:off x="505860" y="3028073"/>
            <a:ext cx="648288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800" b="1">
                <a:solidFill>
                  <a:srgbClr val="00A0D6"/>
                </a:solidFill>
                <a:latin typeface="Aktifo-A-Book"/>
                <a:ea typeface="Aktifo-A-Book"/>
                <a:cs typeface="Aktifo-A-Book"/>
                <a:sym typeface="Aktifo-A-Book"/>
              </a:defRPr>
            </a:lvl1pPr>
          </a:lstStyle>
          <a:p>
            <a:r>
              <a:rPr lang="en-US" dirty="0"/>
              <a:t>Comparative analysis of parents' and students' awareness of inclusive education in </a:t>
            </a:r>
            <a:r>
              <a:rPr lang="en-US" dirty="0" err="1"/>
              <a:t>Kirovohrad</a:t>
            </a:r>
            <a:r>
              <a:rPr lang="en-US" dirty="0"/>
              <a:t> and Poltava regions</a:t>
            </a:r>
            <a:endParaRPr dirty="0"/>
          </a:p>
        </p:txBody>
      </p:sp>
      <p:sp>
        <p:nvSpPr>
          <p:cNvPr id="676" name="Майже 38% респондентів вказали на відсутність такої обізнаності, що свідчить про потребу посилення комунікації та доступності інформації про інклюзивну освіту. 13% респондентів не змогли відповісти на це питання, що може свідчити про низьку залученість а"/>
          <p:cNvSpPr txBox="1"/>
          <p:nvPr/>
        </p:nvSpPr>
        <p:spPr>
          <a:xfrm>
            <a:off x="536807" y="1701850"/>
            <a:ext cx="64828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buClr>
                <a:srgbClr val="00A0D6"/>
              </a:buClr>
              <a:defRPr sz="1400">
                <a:latin typeface="Aktifo-A-Book"/>
                <a:ea typeface="Aktifo-A-Book"/>
                <a:cs typeface="Aktifo-A-Book"/>
                <a:sym typeface="Aktifo-A-Book"/>
              </a:defRPr>
            </a:pPr>
            <a:r>
              <a:rPr lang="en-US" b="1" dirty="0"/>
              <a:t>Almost 38% </a:t>
            </a:r>
            <a:r>
              <a:rPr lang="en-US" dirty="0"/>
              <a:t>of respondents indicated a lack of awareness, which points to the need to improve communication and accessibility of information about inclusive education. 13% of respondents were unable to answer this question, which may indicate low engagement or insufficient understanding of the role of inclusion among certain categories of participants in the educational process.</a:t>
            </a:r>
            <a:endParaRPr dirty="0"/>
          </a:p>
        </p:txBody>
      </p:sp>
      <p:sp>
        <p:nvSpPr>
          <p:cNvPr id="677" name="Таблиця 2. Результати опитування по областях."/>
          <p:cNvSpPr txBox="1"/>
          <p:nvPr/>
        </p:nvSpPr>
        <p:spPr>
          <a:xfrm>
            <a:off x="536807" y="3882994"/>
            <a:ext cx="6482886" cy="20928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smtClean="0">
                <a:solidFill>
                  <a:schemeClr val="accent1"/>
                </a:solidFill>
              </a:rPr>
              <a:t>Table </a:t>
            </a:r>
            <a:r>
              <a:rPr lang="en-US" dirty="0">
                <a:solidFill>
                  <a:schemeClr val="accent1"/>
                </a:solidFill>
              </a:rPr>
              <a:t>2. </a:t>
            </a:r>
            <a:r>
              <a:rPr lang="en-US" dirty="0"/>
              <a:t>Survey results by region. </a:t>
            </a:r>
            <a:endParaRPr sz="1200" b="0" dirty="0">
              <a:latin typeface="Times Roman"/>
              <a:ea typeface="Times Roman"/>
              <a:cs typeface="Times Roman"/>
              <a:sym typeface="Times Roman"/>
            </a:endParaRPr>
          </a:p>
        </p:txBody>
      </p:sp>
      <p:graphicFrame>
        <p:nvGraphicFramePr>
          <p:cNvPr id="678" name="Tаблица 1"/>
          <p:cNvGraphicFramePr/>
          <p:nvPr>
            <p:extLst>
              <p:ext uri="{D42A27DB-BD31-4B8C-83A1-F6EECF244321}">
                <p14:modId xmlns:p14="http://schemas.microsoft.com/office/powerpoint/2010/main" val="2672371374"/>
              </p:ext>
            </p:extLst>
          </p:nvPr>
        </p:nvGraphicFramePr>
        <p:xfrm>
          <a:off x="553901" y="4249191"/>
          <a:ext cx="6482883" cy="3064390"/>
        </p:xfrm>
        <a:graphic>
          <a:graphicData uri="http://schemas.openxmlformats.org/drawingml/2006/table">
            <a:tbl>
              <a:tblPr>
                <a:tableStyleId>{4C3C2611-4C71-4FC5-86AE-919BDF0F9419}</a:tableStyleId>
              </a:tblPr>
              <a:tblGrid>
                <a:gridCol w="1569480">
                  <a:extLst>
                    <a:ext uri="{9D8B030D-6E8A-4147-A177-3AD203B41FA5}">
                      <a16:colId xmlns:a16="http://schemas.microsoft.com/office/drawing/2014/main" val="20000"/>
                    </a:ext>
                  </a:extLst>
                </a:gridCol>
                <a:gridCol w="2126299">
                  <a:extLst>
                    <a:ext uri="{9D8B030D-6E8A-4147-A177-3AD203B41FA5}">
                      <a16:colId xmlns:a16="http://schemas.microsoft.com/office/drawing/2014/main" val="20001"/>
                    </a:ext>
                  </a:extLst>
                </a:gridCol>
                <a:gridCol w="1761108">
                  <a:extLst>
                    <a:ext uri="{9D8B030D-6E8A-4147-A177-3AD203B41FA5}">
                      <a16:colId xmlns:a16="http://schemas.microsoft.com/office/drawing/2014/main" val="20002"/>
                    </a:ext>
                  </a:extLst>
                </a:gridCol>
                <a:gridCol w="1025996">
                  <a:extLst>
                    <a:ext uri="{9D8B030D-6E8A-4147-A177-3AD203B41FA5}">
                      <a16:colId xmlns:a16="http://schemas.microsoft.com/office/drawing/2014/main" val="20003"/>
                    </a:ext>
                  </a:extLst>
                </a:gridCol>
              </a:tblGrid>
              <a:tr h="612878">
                <a:tc>
                  <a:txBody>
                    <a:bodyPr/>
                    <a:lstStyle/>
                    <a:p>
                      <a:pPr defTabSz="457200">
                        <a:lnSpc>
                          <a:spcPct val="80000"/>
                        </a:lnSpc>
                        <a:spcBef>
                          <a:spcPts val="1000"/>
                        </a:spcBef>
                        <a:defRPr sz="1800"/>
                      </a:pPr>
                      <a:r>
                        <a:rPr lang="en-US" sz="1400" b="1" dirty="0" smtClean="0">
                          <a:solidFill>
                            <a:srgbClr val="FFFFFF"/>
                          </a:solidFill>
                          <a:latin typeface="Aktifo-A-Book"/>
                          <a:ea typeface="Aktifo-A-Book"/>
                          <a:cs typeface="Aktifo-A-Book"/>
                          <a:sym typeface="Aktifo-A-Book"/>
                        </a:rPr>
                        <a:t>Answer</a:t>
                      </a:r>
                      <a:endParaRPr sz="14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defTabSz="457200">
                        <a:lnSpc>
                          <a:spcPct val="80000"/>
                        </a:lnSpc>
                        <a:spcBef>
                          <a:spcPts val="1000"/>
                        </a:spcBef>
                        <a:defRPr sz="1800"/>
                      </a:pPr>
                      <a:r>
                        <a:rPr lang="en-US" sz="1400" b="1" dirty="0" smtClean="0">
                          <a:solidFill>
                            <a:srgbClr val="FFFFFF"/>
                          </a:solidFill>
                          <a:latin typeface="Aktifo-A-Book"/>
                          <a:ea typeface="Aktifo-A-Book"/>
                          <a:cs typeface="Aktifo-A-Book"/>
                          <a:sym typeface="Aktifo-A-Book"/>
                        </a:rPr>
                        <a:t>Kirovograd region</a:t>
                      </a:r>
                      <a:endParaRPr sz="14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defTabSz="457200">
                        <a:lnSpc>
                          <a:spcPct val="80000"/>
                        </a:lnSpc>
                        <a:spcBef>
                          <a:spcPts val="1000"/>
                        </a:spcBef>
                        <a:defRPr sz="1800"/>
                      </a:pPr>
                      <a:r>
                        <a:rPr lang="en-US" sz="1400" b="1" dirty="0" smtClean="0">
                          <a:solidFill>
                            <a:srgbClr val="FFFFFF"/>
                          </a:solidFill>
                          <a:latin typeface="Aktifo-A-Book"/>
                          <a:ea typeface="Aktifo-A-Book"/>
                          <a:cs typeface="Aktifo-A-Book"/>
                          <a:sym typeface="Aktifo-A-Book"/>
                        </a:rPr>
                        <a:t>Poltava region</a:t>
                      </a:r>
                      <a:endParaRPr sz="14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defTabSz="457200">
                        <a:lnSpc>
                          <a:spcPct val="80000"/>
                        </a:lnSpc>
                        <a:spcBef>
                          <a:spcPts val="1000"/>
                        </a:spcBef>
                        <a:defRPr sz="1800"/>
                      </a:pPr>
                      <a:r>
                        <a:rPr lang="en-US" sz="1400" b="1" dirty="0" smtClean="0">
                          <a:solidFill>
                            <a:srgbClr val="FFFFFF"/>
                          </a:solidFill>
                          <a:latin typeface="Aktifo-A-Book"/>
                          <a:ea typeface="Aktifo-A-Book"/>
                          <a:cs typeface="Aktifo-A-Book"/>
                          <a:sym typeface="Aktifo-A-Book"/>
                        </a:rPr>
                        <a:t>Overall</a:t>
                      </a:r>
                      <a:endParaRPr sz="14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extLst>
                  <a:ext uri="{0D108BD9-81ED-4DB2-BD59-A6C34878D82A}">
                    <a16:rowId xmlns:a16="http://schemas.microsoft.com/office/drawing/2014/main" val="10000"/>
                  </a:ext>
                </a:extLst>
              </a:tr>
              <a:tr h="612878">
                <a:tc>
                  <a:txBody>
                    <a:bodyPr/>
                    <a:lstStyle/>
                    <a:p>
                      <a:pPr algn="l" defTabSz="457200">
                        <a:lnSpc>
                          <a:spcPct val="80000"/>
                        </a:lnSpc>
                        <a:spcBef>
                          <a:spcPts val="1000"/>
                        </a:spcBef>
                        <a:defRPr sz="1800"/>
                      </a:pPr>
                      <a:r>
                        <a:rPr lang="en-US" sz="1400" b="1" dirty="0" smtClean="0">
                          <a:latin typeface="Aktifo-A-Book"/>
                          <a:ea typeface="Aktifo-A-Book"/>
                          <a:cs typeface="Aktifo-A-Book"/>
                          <a:sym typeface="Aktifo-A-Book"/>
                        </a:rPr>
                        <a:t>Yes</a:t>
                      </a:r>
                      <a:endParaRPr sz="1400" b="1" dirty="0">
                        <a:latin typeface="Aktifo-A-Book"/>
                        <a:ea typeface="Aktifo-A-Book"/>
                        <a:cs typeface="Aktifo-A-Book"/>
                        <a:sym typeface="Aktifo-A-Book"/>
                      </a:endParaRP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620 (61,4%)</a:t>
                      </a: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dirty="0">
                          <a:latin typeface="Aktifo-A-Book"/>
                          <a:ea typeface="Aktifo-A-Book"/>
                          <a:cs typeface="Aktifo-A-Book"/>
                          <a:sym typeface="Aktifo-A-Book"/>
                        </a:rPr>
                        <a:t>1895 (46,3%)</a:t>
                      </a: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2515</a:t>
                      </a:r>
                    </a:p>
                  </a:txBody>
                  <a:tcPr marT="0" marB="0" anchor="ctr" horzOverflow="overflow">
                    <a:lnL w="0">
                      <a:miter lim="400000"/>
                    </a:lnL>
                    <a:lnR w="0">
                      <a:miter lim="400000"/>
                    </a:lnR>
                    <a:lnT w="0">
                      <a:miter lim="400000"/>
                    </a:lnT>
                    <a:lnB w="12700">
                      <a:solidFill>
                        <a:srgbClr val="000000"/>
                      </a:solidFill>
                      <a:prstDash val="sysDot"/>
                      <a:miter lim="400000"/>
                    </a:lnB>
                  </a:tcPr>
                </a:tc>
                <a:extLst>
                  <a:ext uri="{0D108BD9-81ED-4DB2-BD59-A6C34878D82A}">
                    <a16:rowId xmlns:a16="http://schemas.microsoft.com/office/drawing/2014/main" val="10001"/>
                  </a:ext>
                </a:extLst>
              </a:tr>
              <a:tr h="612878">
                <a:tc>
                  <a:txBody>
                    <a:bodyPr/>
                    <a:lstStyle/>
                    <a:p>
                      <a:pPr algn="l" defTabSz="457200">
                        <a:lnSpc>
                          <a:spcPct val="80000"/>
                        </a:lnSpc>
                        <a:spcBef>
                          <a:spcPts val="1000"/>
                        </a:spcBef>
                        <a:defRPr sz="1800"/>
                      </a:pPr>
                      <a:r>
                        <a:rPr lang="en-US" sz="1400" b="1" dirty="0" smtClean="0">
                          <a:latin typeface="Aktifo-A-Book"/>
                          <a:ea typeface="Aktifo-A-Book"/>
                          <a:cs typeface="Aktifo-A-Book"/>
                          <a:sym typeface="Aktifo-A-Book"/>
                        </a:rPr>
                        <a:t>No</a:t>
                      </a:r>
                      <a:endParaRPr sz="1400" b="1"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273 (27,0%)</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1654 (40,4%)</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1927</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extLst>
                  <a:ext uri="{0D108BD9-81ED-4DB2-BD59-A6C34878D82A}">
                    <a16:rowId xmlns:a16="http://schemas.microsoft.com/office/drawing/2014/main" val="10002"/>
                  </a:ext>
                </a:extLst>
              </a:tr>
              <a:tr h="612878">
                <a:tc>
                  <a:txBody>
                    <a:bodyPr/>
                    <a:lstStyle/>
                    <a:p>
                      <a:pPr algn="l" defTabSz="457200">
                        <a:lnSpc>
                          <a:spcPct val="80000"/>
                        </a:lnSpc>
                        <a:spcBef>
                          <a:spcPts val="1000"/>
                        </a:spcBef>
                        <a:defRPr sz="1800"/>
                      </a:pPr>
                      <a:r>
                        <a:rPr lang="en-US" sz="1400" b="1" dirty="0" smtClean="0">
                          <a:latin typeface="Aktifo-A-Book"/>
                          <a:ea typeface="Aktifo-A-Book"/>
                          <a:cs typeface="Aktifo-A-Book"/>
                          <a:sym typeface="Aktifo-A-Book"/>
                        </a:rPr>
                        <a:t>That's not my area of expertise</a:t>
                      </a:r>
                      <a:endParaRPr sz="1400" b="1"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117 (11,6%)</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544 (13,3%)</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algn="l" defTabSz="457200">
                        <a:lnSpc>
                          <a:spcPct val="80000"/>
                        </a:lnSpc>
                        <a:spcBef>
                          <a:spcPts val="1000"/>
                        </a:spcBef>
                        <a:defRPr sz="1800"/>
                      </a:pPr>
                      <a:r>
                        <a:rPr sz="1400">
                          <a:latin typeface="Aktifo-A-Book"/>
                          <a:ea typeface="Aktifo-A-Book"/>
                          <a:cs typeface="Aktifo-A-Book"/>
                          <a:sym typeface="Aktifo-A-Book"/>
                        </a:rPr>
                        <a:t>661</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extLst>
                  <a:ext uri="{0D108BD9-81ED-4DB2-BD59-A6C34878D82A}">
                    <a16:rowId xmlns:a16="http://schemas.microsoft.com/office/drawing/2014/main" val="10003"/>
                  </a:ext>
                </a:extLst>
              </a:tr>
              <a:tr h="612878">
                <a:tc>
                  <a:txBody>
                    <a:bodyPr/>
                    <a:lstStyle/>
                    <a:p>
                      <a:pPr algn="l" defTabSz="457200">
                        <a:lnSpc>
                          <a:spcPct val="80000"/>
                        </a:lnSpc>
                        <a:spcBef>
                          <a:spcPts val="1000"/>
                        </a:spcBef>
                        <a:defRPr sz="1800"/>
                      </a:pPr>
                      <a:r>
                        <a:rPr lang="en-US" sz="1400" b="1" dirty="0" smtClean="0">
                          <a:latin typeface="Aktifo-A-Book"/>
                          <a:ea typeface="Aktifo-A-Book"/>
                          <a:cs typeface="Aktifo-A-Book"/>
                          <a:sym typeface="Aktifo-A-Book"/>
                        </a:rPr>
                        <a:t>Total respondents</a:t>
                      </a:r>
                      <a:endParaRPr sz="1400" b="1"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algn="l" defTabSz="457200">
                        <a:lnSpc>
                          <a:spcPct val="80000"/>
                        </a:lnSpc>
                        <a:spcBef>
                          <a:spcPts val="1000"/>
                        </a:spcBef>
                        <a:defRPr sz="1800"/>
                      </a:pPr>
                      <a:r>
                        <a:rPr sz="1400" dirty="0">
                          <a:latin typeface="Aktifo-A-Book"/>
                          <a:ea typeface="Aktifo-A-Book"/>
                          <a:cs typeface="Aktifo-A-Book"/>
                          <a:sym typeface="Aktifo-A-Book"/>
                        </a:rPr>
                        <a:t>1010</a:t>
                      </a: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algn="l" defTabSz="457200">
                        <a:lnSpc>
                          <a:spcPct val="80000"/>
                        </a:lnSpc>
                        <a:spcBef>
                          <a:spcPts val="1000"/>
                        </a:spcBef>
                        <a:defRPr sz="1800"/>
                      </a:pPr>
                      <a:r>
                        <a:rPr sz="1400" dirty="0">
                          <a:latin typeface="Aktifo-A-Book"/>
                          <a:ea typeface="Aktifo-A-Book"/>
                          <a:cs typeface="Aktifo-A-Book"/>
                          <a:sym typeface="Aktifo-A-Book"/>
                        </a:rPr>
                        <a:t>4093</a:t>
                      </a: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algn="l" defTabSz="457200">
                        <a:lnSpc>
                          <a:spcPct val="80000"/>
                        </a:lnSpc>
                        <a:spcBef>
                          <a:spcPts val="1000"/>
                        </a:spcBef>
                        <a:defRPr sz="1800"/>
                      </a:pPr>
                      <a:r>
                        <a:rPr sz="1400" dirty="0">
                          <a:latin typeface="Aktifo-A-Book"/>
                          <a:ea typeface="Aktifo-A-Book"/>
                          <a:cs typeface="Aktifo-A-Book"/>
                          <a:sym typeface="Aktifo-A-Book"/>
                        </a:rPr>
                        <a:t>5103</a:t>
                      </a:r>
                    </a:p>
                  </a:txBody>
                  <a:tcPr marT="0" marB="0" anchor="ctr" horzOverflow="overflow">
                    <a:lnL w="0">
                      <a:miter lim="400000"/>
                    </a:lnL>
                    <a:lnR w="0">
                      <a:miter lim="400000"/>
                    </a:lnR>
                    <a:lnT w="12700">
                      <a:solidFill>
                        <a:srgbClr val="000000"/>
                      </a:solidFill>
                      <a:prstDash val="sysDot"/>
                      <a:miter lim="400000"/>
                    </a:lnT>
                    <a:lnB w="0">
                      <a:miter lim="400000"/>
                    </a:lnB>
                  </a:tcPr>
                </a:tc>
                <a:extLst>
                  <a:ext uri="{0D108BD9-81ED-4DB2-BD59-A6C34878D82A}">
                    <a16:rowId xmlns:a16="http://schemas.microsoft.com/office/drawing/2014/main" val="10004"/>
                  </a:ext>
                </a:extLst>
              </a:tr>
            </a:tbl>
          </a:graphicData>
        </a:graphic>
      </p:graphicFrame>
      <p:sp>
        <p:nvSpPr>
          <p:cNvPr id="679" name="Отже:"/>
          <p:cNvSpPr txBox="1"/>
          <p:nvPr/>
        </p:nvSpPr>
        <p:spPr>
          <a:xfrm>
            <a:off x="518560" y="7555979"/>
            <a:ext cx="648288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800" b="1">
                <a:solidFill>
                  <a:srgbClr val="00A0D6"/>
                </a:solidFill>
                <a:latin typeface="Aktifo-A-Book"/>
                <a:ea typeface="Aktifo-A-Book"/>
                <a:cs typeface="Aktifo-A-Book"/>
                <a:sym typeface="Aktifo-A-Book"/>
              </a:defRPr>
            </a:lvl1pPr>
          </a:lstStyle>
          <a:p>
            <a:r>
              <a:rPr lang="en-US" dirty="0"/>
              <a:t>Thus:</a:t>
            </a:r>
            <a:endParaRPr dirty="0"/>
          </a:p>
        </p:txBody>
      </p:sp>
      <p:sp>
        <p:nvSpPr>
          <p:cNvPr id="680" name="Кіровоградська область демонструє вищий рівень поінформованості - 61,4% респондентів вважають, що батьки та учні знають, куди звернутися. Це на 15,1% більше, ніж у Полтавській області (46,3%).…"/>
          <p:cNvSpPr txBox="1"/>
          <p:nvPr/>
        </p:nvSpPr>
        <p:spPr>
          <a:xfrm>
            <a:off x="536807" y="7916544"/>
            <a:ext cx="6482886" cy="146910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900"/>
              </a:spcBef>
              <a:buClr>
                <a:srgbClr val="00A0D6"/>
              </a:buClr>
              <a:buSzPct val="100000"/>
              <a:buChar char="•"/>
              <a:defRPr sz="1400">
                <a:latin typeface="Aktifo-A-Book"/>
                <a:ea typeface="Aktifo-A-Book"/>
                <a:cs typeface="Aktifo-A-Book"/>
                <a:sym typeface="Aktifo-A-Book"/>
              </a:defRPr>
            </a:pPr>
            <a:r>
              <a:rPr lang="en-US" dirty="0"/>
              <a:t>The </a:t>
            </a:r>
            <a:r>
              <a:rPr lang="en-US" b="1" dirty="0" err="1"/>
              <a:t>Kirovohrad</a:t>
            </a:r>
            <a:r>
              <a:rPr lang="en-US" b="1" dirty="0"/>
              <a:t> region </a:t>
            </a:r>
            <a:r>
              <a:rPr lang="en-US" dirty="0"/>
              <a:t>demonstrates a higher level of awareness—61.4% of respondents believe that parents and students know where to turn. This is 15.1% more than in the Poltava region (46.3</a:t>
            </a:r>
            <a:r>
              <a:rPr lang="en-US" dirty="0" smtClean="0"/>
              <a:t>%).</a:t>
            </a:r>
          </a:p>
          <a:p>
            <a:pPr marL="228600" indent="-228600" defTabSz="457200">
              <a:lnSpc>
                <a:spcPct val="80000"/>
              </a:lnSpc>
              <a:spcBef>
                <a:spcPts val="900"/>
              </a:spcBef>
              <a:buClr>
                <a:srgbClr val="00A0D6"/>
              </a:buClr>
              <a:buSzPct val="100000"/>
              <a:buChar char="•"/>
              <a:defRPr sz="1400">
                <a:latin typeface="Aktifo-A-Book"/>
                <a:ea typeface="Aktifo-A-Book"/>
                <a:cs typeface="Aktifo-A-Book"/>
                <a:sym typeface="Aktifo-A-Book"/>
              </a:defRPr>
            </a:pPr>
            <a:r>
              <a:rPr lang="en-US" dirty="0" smtClean="0"/>
              <a:t>In </a:t>
            </a:r>
            <a:r>
              <a:rPr lang="en-US" dirty="0"/>
              <a:t>the </a:t>
            </a:r>
            <a:r>
              <a:rPr lang="en-US" b="1" dirty="0"/>
              <a:t>Poltava region</a:t>
            </a:r>
            <a:r>
              <a:rPr lang="en-US" dirty="0"/>
              <a:t>, </a:t>
            </a:r>
            <a:r>
              <a:rPr lang="en-US" b="1" dirty="0" smtClean="0"/>
              <a:t>insufficient awareness </a:t>
            </a:r>
            <a:r>
              <a:rPr lang="en-US" dirty="0" smtClean="0"/>
              <a:t>prevails—more than </a:t>
            </a:r>
            <a:r>
              <a:rPr lang="en-US" dirty="0"/>
              <a:t>40% of respondents believe that parents do not </a:t>
            </a:r>
            <a:r>
              <a:rPr lang="en-US" dirty="0" smtClean="0"/>
              <a:t>know </a:t>
            </a:r>
            <a:r>
              <a:rPr lang="en-US" dirty="0"/>
              <a:t>where to turn</a:t>
            </a:r>
            <a:r>
              <a:rPr lang="en-US" dirty="0" smtClean="0"/>
              <a:t>.</a:t>
            </a:r>
          </a:p>
          <a:p>
            <a:pPr marL="228600" indent="-228600" defTabSz="457200">
              <a:lnSpc>
                <a:spcPct val="80000"/>
              </a:lnSpc>
              <a:spcBef>
                <a:spcPts val="900"/>
              </a:spcBef>
              <a:buClr>
                <a:srgbClr val="00A0D6"/>
              </a:buClr>
              <a:buSzPct val="100000"/>
              <a:buChar char="•"/>
              <a:defRPr sz="1400">
                <a:latin typeface="Aktifo-A-Book"/>
                <a:ea typeface="Aktifo-A-Book"/>
                <a:cs typeface="Aktifo-A-Book"/>
                <a:sym typeface="Aktifo-A-Book"/>
              </a:defRPr>
            </a:pPr>
            <a:r>
              <a:rPr lang="en-US" dirty="0" smtClean="0"/>
              <a:t>The </a:t>
            </a:r>
            <a:r>
              <a:rPr lang="en-US" dirty="0"/>
              <a:t>proportion of those who do not consider this to be their responsibility is </a:t>
            </a:r>
            <a:r>
              <a:rPr lang="en-US" b="1" dirty="0"/>
              <a:t>approximately the same </a:t>
            </a:r>
            <a:r>
              <a:rPr lang="en-US" dirty="0"/>
              <a:t>in both regions (~12–13%).</a:t>
            </a:r>
            <a:endParaRPr dirty="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2"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683"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686" name="Сгруппировать"/>
          <p:cNvGrpSpPr/>
          <p:nvPr/>
        </p:nvGrpSpPr>
        <p:grpSpPr>
          <a:xfrm>
            <a:off x="4747383" y="675982"/>
            <a:ext cx="2278082" cy="433283"/>
            <a:chOff x="0" y="0"/>
            <a:chExt cx="2278080" cy="433281"/>
          </a:xfrm>
        </p:grpSpPr>
        <p:pic>
          <p:nvPicPr>
            <p:cNvPr id="684"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685"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687" name="23"/>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23</a:t>
            </a:r>
          </a:p>
        </p:txBody>
      </p:sp>
      <p:sp>
        <p:nvSpPr>
          <p:cNvPr id="688"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689" name="Рисунок 10. Рівень поінформованості щодо інклюзивного навчання в Кіровоградській та Полтавській областях"/>
          <p:cNvSpPr txBox="1"/>
          <p:nvPr/>
        </p:nvSpPr>
        <p:spPr>
          <a:xfrm>
            <a:off x="536807" y="5290106"/>
            <a:ext cx="6212592"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smtClean="0">
                <a:solidFill>
                  <a:srgbClr val="00A0D6"/>
                </a:solidFill>
              </a:rPr>
              <a:t>Figure </a:t>
            </a:r>
            <a:r>
              <a:rPr lang="en-US" dirty="0">
                <a:solidFill>
                  <a:srgbClr val="00A0D6"/>
                </a:solidFill>
              </a:rPr>
              <a:t>10. </a:t>
            </a:r>
            <a:r>
              <a:rPr lang="en-US" dirty="0">
                <a:solidFill>
                  <a:schemeClr val="tx1"/>
                </a:solidFill>
              </a:rPr>
              <a:t>Level of awareness of inclusive education in </a:t>
            </a:r>
            <a:r>
              <a:rPr lang="en-US" dirty="0" err="1">
                <a:solidFill>
                  <a:schemeClr val="tx1"/>
                </a:solidFill>
              </a:rPr>
              <a:t>Kirovohrad</a:t>
            </a:r>
            <a:r>
              <a:rPr lang="en-US" dirty="0">
                <a:solidFill>
                  <a:schemeClr val="tx1"/>
                </a:solidFill>
              </a:rPr>
              <a:t> and Poltava regions</a:t>
            </a:r>
            <a:endParaRPr dirty="0">
              <a:solidFill>
                <a:schemeClr val="tx1"/>
              </a:solidFill>
            </a:endParaRPr>
          </a:p>
        </p:txBody>
      </p:sp>
      <p:sp>
        <p:nvSpPr>
          <p:cNvPr id="690" name="Забезпечення учнів з особливими освітніми потребами допоміжними засобами для навчання"/>
          <p:cNvSpPr txBox="1"/>
          <p:nvPr/>
        </p:nvSpPr>
        <p:spPr>
          <a:xfrm>
            <a:off x="524107" y="6091623"/>
            <a:ext cx="650828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800" b="1">
                <a:solidFill>
                  <a:srgbClr val="00A0D6"/>
                </a:solidFill>
                <a:latin typeface="Aktifo-A-Book"/>
                <a:ea typeface="Aktifo-A-Book"/>
                <a:cs typeface="Aktifo-A-Book"/>
                <a:sym typeface="Aktifo-A-Book"/>
              </a:defRPr>
            </a:lvl1pPr>
          </a:lstStyle>
          <a:p>
            <a:r>
              <a:rPr lang="en-US" dirty="0"/>
              <a:t>Providing students with special educational needs with assistive learning tools</a:t>
            </a:r>
            <a:endParaRPr dirty="0"/>
          </a:p>
        </p:txBody>
      </p:sp>
      <p:sp>
        <p:nvSpPr>
          <p:cNvPr id="691" name="У ході дослідження було проаналізовано 5 103 відповіді респондентів на запитання: «Як Ви вважаєте, учні з особливими освітніми потребами забезпечені необхідними допоміжними засобами для навчання, що дають змогу опанувати освітню програму?»"/>
          <p:cNvSpPr txBox="1"/>
          <p:nvPr/>
        </p:nvSpPr>
        <p:spPr>
          <a:xfrm>
            <a:off x="536807" y="6739549"/>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During the study, 5,103 responses to the question “Do you think that students with special educational needs are provided with the necessary learning aids that enable them to master the educational program?” were analyzed.</a:t>
            </a:r>
            <a:endParaRPr dirty="0"/>
          </a:p>
        </p:txBody>
      </p:sp>
      <p:graphicFrame>
        <p:nvGraphicFramePr>
          <p:cNvPr id="692" name="Двухмерная столбчатая диаграмма"/>
          <p:cNvGraphicFramePr/>
          <p:nvPr/>
        </p:nvGraphicFramePr>
        <p:xfrm>
          <a:off x="1035660" y="912698"/>
          <a:ext cx="5846898" cy="4443647"/>
        </p:xfrm>
        <a:graphic>
          <a:graphicData uri="http://schemas.openxmlformats.org/drawingml/2006/chart">
            <c:chart xmlns:c="http://schemas.openxmlformats.org/drawingml/2006/chart" xmlns:r="http://schemas.openxmlformats.org/officeDocument/2006/relationships" r:id="rId6"/>
          </a:graphicData>
        </a:graphic>
      </p:graphicFrame>
      <p:sp>
        <p:nvSpPr>
          <p:cNvPr id="693" name="2 000…"/>
          <p:cNvSpPr txBox="1"/>
          <p:nvPr/>
        </p:nvSpPr>
        <p:spPr>
          <a:xfrm>
            <a:off x="720436" y="1153202"/>
            <a:ext cx="469145" cy="38672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60000"/>
              </a:lnSpc>
              <a:spcBef>
                <a:spcPts val="0"/>
              </a:spcBef>
              <a:defRPr sz="900">
                <a:solidFill>
                  <a:srgbClr val="929292"/>
                </a:solidFill>
                <a:latin typeface="Aktifo-A-Book"/>
                <a:ea typeface="Aktifo-A-Book"/>
                <a:cs typeface="Aktifo-A-Book"/>
                <a:sym typeface="Aktifo-A-Book"/>
              </a:defRPr>
            </a:pPr>
            <a:r>
              <a:t>2 000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1 750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1 250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750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250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0</a:t>
            </a:r>
          </a:p>
        </p:txBody>
      </p:sp>
      <p:sp>
        <p:nvSpPr>
          <p:cNvPr id="694" name="Кількість респондентів"/>
          <p:cNvSpPr txBox="1"/>
          <p:nvPr/>
        </p:nvSpPr>
        <p:spPr>
          <a:xfrm rot="16200000">
            <a:off x="-526254" y="2926365"/>
            <a:ext cx="2278081" cy="16754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100" b="1">
                <a:latin typeface="Aktifo-A-Book"/>
                <a:ea typeface="Aktifo-A-Book"/>
                <a:cs typeface="Aktifo-A-Book"/>
                <a:sym typeface="Aktifo-A-Book"/>
              </a:defRPr>
            </a:lvl1pPr>
          </a:lstStyle>
          <a:p>
            <a:r>
              <a:rPr lang="en-US" dirty="0"/>
              <a:t>Number of respondents</a:t>
            </a:r>
            <a:endParaRPr dirty="0"/>
          </a:p>
        </p:txBody>
      </p:sp>
      <p:sp>
        <p:nvSpPr>
          <p:cNvPr id="695" name="Так"/>
          <p:cNvSpPr txBox="1"/>
          <p:nvPr/>
        </p:nvSpPr>
        <p:spPr>
          <a:xfrm>
            <a:off x="1550532" y="4979687"/>
            <a:ext cx="1292163" cy="1318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smtClean="0"/>
              <a:t>Yes</a:t>
            </a:r>
            <a:endParaRPr dirty="0"/>
          </a:p>
        </p:txBody>
      </p:sp>
      <p:sp>
        <p:nvSpPr>
          <p:cNvPr id="696" name="Кіровоградська обл.…"/>
          <p:cNvSpPr txBox="1"/>
          <p:nvPr/>
        </p:nvSpPr>
        <p:spPr>
          <a:xfrm>
            <a:off x="5547039" y="1272714"/>
            <a:ext cx="2011920" cy="61759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700"/>
              </a:spcBef>
              <a:defRPr sz="1100">
                <a:latin typeface="Aktifo-A-Medium"/>
                <a:ea typeface="Aktifo-A-Medium"/>
                <a:cs typeface="Aktifo-A-Medium"/>
                <a:sym typeface="Aktifo-A-Medium"/>
              </a:defRPr>
            </a:pPr>
            <a:r>
              <a:rPr lang="en-US" dirty="0"/>
              <a:t>Kirovograd region</a:t>
            </a:r>
          </a:p>
          <a:p>
            <a:pPr defTabSz="457200">
              <a:lnSpc>
                <a:spcPct val="80000"/>
              </a:lnSpc>
              <a:spcBef>
                <a:spcPts val="700"/>
              </a:spcBef>
              <a:defRPr sz="1100">
                <a:latin typeface="Aktifo-A-Medium"/>
                <a:ea typeface="Aktifo-A-Medium"/>
                <a:cs typeface="Aktifo-A-Medium"/>
                <a:sym typeface="Aktifo-A-Medium"/>
              </a:defRPr>
            </a:pPr>
            <a:r>
              <a:rPr lang="en-US" dirty="0"/>
              <a:t>Poltava region</a:t>
            </a:r>
          </a:p>
          <a:p>
            <a:pPr defTabSz="457200">
              <a:lnSpc>
                <a:spcPct val="80000"/>
              </a:lnSpc>
              <a:spcBef>
                <a:spcPts val="700"/>
              </a:spcBef>
              <a:defRPr sz="1100">
                <a:latin typeface="Aktifo-A-Medium"/>
                <a:ea typeface="Aktifo-A-Medium"/>
                <a:cs typeface="Aktifo-A-Medium"/>
                <a:sym typeface="Aktifo-A-Medium"/>
              </a:defRPr>
            </a:pPr>
            <a:endParaRPr dirty="0"/>
          </a:p>
        </p:txBody>
      </p:sp>
      <p:sp>
        <p:nvSpPr>
          <p:cNvPr id="697" name="Квадрат"/>
          <p:cNvSpPr/>
          <p:nvPr/>
        </p:nvSpPr>
        <p:spPr>
          <a:xfrm>
            <a:off x="5335723" y="1272714"/>
            <a:ext cx="138146" cy="138146"/>
          </a:xfrm>
          <a:prstGeom prst="rect">
            <a:avLst/>
          </a:prstGeom>
          <a:solidFill>
            <a:srgbClr val="F3C34C"/>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98" name="Квадрат"/>
          <p:cNvSpPr/>
          <p:nvPr/>
        </p:nvSpPr>
        <p:spPr>
          <a:xfrm>
            <a:off x="5342616" y="1492447"/>
            <a:ext cx="138147" cy="138147"/>
          </a:xfrm>
          <a:prstGeom prst="rect">
            <a:avLst/>
          </a:prstGeom>
          <a:solidFill>
            <a:srgbClr val="00A0D6"/>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699" name="Ні"/>
          <p:cNvSpPr txBox="1"/>
          <p:nvPr/>
        </p:nvSpPr>
        <p:spPr>
          <a:xfrm>
            <a:off x="3427328" y="4979687"/>
            <a:ext cx="1292162" cy="1318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smtClean="0"/>
              <a:t>No</a:t>
            </a:r>
            <a:endParaRPr dirty="0"/>
          </a:p>
        </p:txBody>
      </p:sp>
      <p:sp>
        <p:nvSpPr>
          <p:cNvPr id="700" name="Не в компетенції"/>
          <p:cNvSpPr txBox="1"/>
          <p:nvPr/>
        </p:nvSpPr>
        <p:spPr>
          <a:xfrm>
            <a:off x="5304124" y="4979687"/>
            <a:ext cx="1292162" cy="1318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SemiBold"/>
                <a:ea typeface="Aktifo-A-SemiBold"/>
                <a:cs typeface="Aktifo-A-SemiBold"/>
                <a:sym typeface="Aktifo-A-SemiBold"/>
              </a:defRPr>
            </a:lvl1pPr>
          </a:lstStyle>
          <a:p>
            <a:r>
              <a:rPr lang="en-US" dirty="0"/>
              <a:t>Not within the competence</a:t>
            </a:r>
            <a:endParaRPr dirty="0"/>
          </a:p>
        </p:txBody>
      </p:sp>
      <p:sp>
        <p:nvSpPr>
          <p:cNvPr id="701" name="620"/>
          <p:cNvSpPr txBox="1"/>
          <p:nvPr/>
        </p:nvSpPr>
        <p:spPr>
          <a:xfrm>
            <a:off x="1533011" y="3564097"/>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620</a:t>
            </a:r>
          </a:p>
        </p:txBody>
      </p:sp>
      <p:sp>
        <p:nvSpPr>
          <p:cNvPr id="702" name="1895"/>
          <p:cNvSpPr txBox="1"/>
          <p:nvPr/>
        </p:nvSpPr>
        <p:spPr>
          <a:xfrm>
            <a:off x="2315275" y="1260144"/>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1895</a:t>
            </a:r>
          </a:p>
        </p:txBody>
      </p:sp>
      <p:sp>
        <p:nvSpPr>
          <p:cNvPr id="703" name="1654"/>
          <p:cNvSpPr txBox="1"/>
          <p:nvPr/>
        </p:nvSpPr>
        <p:spPr>
          <a:xfrm>
            <a:off x="4213656" y="1674328"/>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1654</a:t>
            </a:r>
          </a:p>
        </p:txBody>
      </p:sp>
      <p:sp>
        <p:nvSpPr>
          <p:cNvPr id="704" name="117"/>
          <p:cNvSpPr txBox="1"/>
          <p:nvPr/>
        </p:nvSpPr>
        <p:spPr>
          <a:xfrm>
            <a:off x="5245384" y="4485153"/>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117</a:t>
            </a:r>
          </a:p>
        </p:txBody>
      </p:sp>
      <p:sp>
        <p:nvSpPr>
          <p:cNvPr id="705" name="273"/>
          <p:cNvSpPr txBox="1"/>
          <p:nvPr/>
        </p:nvSpPr>
        <p:spPr>
          <a:xfrm>
            <a:off x="3358281" y="4219276"/>
            <a:ext cx="569644"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273</a:t>
            </a:r>
          </a:p>
        </p:txBody>
      </p:sp>
      <p:sp>
        <p:nvSpPr>
          <p:cNvPr id="706" name="544"/>
          <p:cNvSpPr txBox="1"/>
          <p:nvPr/>
        </p:nvSpPr>
        <p:spPr>
          <a:xfrm>
            <a:off x="6064534" y="3691582"/>
            <a:ext cx="569645" cy="16328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1000">
                <a:latin typeface="Aktifo-A-SemiBold"/>
                <a:ea typeface="Aktifo-A-SemiBold"/>
                <a:cs typeface="Aktifo-A-SemiBold"/>
                <a:sym typeface="Aktifo-A-SemiBold"/>
              </a:defRPr>
            </a:lvl1pPr>
          </a:lstStyle>
          <a:p>
            <a:r>
              <a:t>544</a:t>
            </a:r>
          </a:p>
        </p:txBody>
      </p:sp>
      <p:sp>
        <p:nvSpPr>
          <p:cNvPr id="707" name="Розподіл відповідей:"/>
          <p:cNvSpPr txBox="1"/>
          <p:nvPr/>
        </p:nvSpPr>
        <p:spPr>
          <a:xfrm>
            <a:off x="531416" y="7796814"/>
            <a:ext cx="3087938" cy="2533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Breakdown </a:t>
            </a:r>
            <a:r>
              <a:rPr lang="en-US" dirty="0"/>
              <a:t>of responses: </a:t>
            </a:r>
            <a:r>
              <a:rPr sz="1200" b="0" dirty="0" smtClean="0">
                <a:latin typeface="Times Roman"/>
                <a:ea typeface="Times Roman"/>
                <a:cs typeface="Times Roman"/>
                <a:sym typeface="Times Roman"/>
              </a:rPr>
              <a:t> </a:t>
            </a:r>
            <a:endParaRPr sz="1200" b="0" dirty="0">
              <a:latin typeface="Times Roman"/>
              <a:ea typeface="Times Roman"/>
              <a:cs typeface="Times Roman"/>
              <a:sym typeface="Times Roman"/>
            </a:endParaRPr>
          </a:p>
        </p:txBody>
      </p:sp>
      <p:sp>
        <p:nvSpPr>
          <p:cNvPr id="708" name="Так - 974 (19,1%)…"/>
          <p:cNvSpPr txBox="1"/>
          <p:nvPr/>
        </p:nvSpPr>
        <p:spPr>
          <a:xfrm>
            <a:off x="525066" y="8099354"/>
            <a:ext cx="6107846" cy="87509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a:t>Yes</a:t>
            </a:r>
            <a:r>
              <a:rPr lang="en-US" dirty="0"/>
              <a:t> - 974 (19.1</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No</a:t>
            </a:r>
            <a:r>
              <a:rPr lang="en-US" dirty="0" smtClean="0"/>
              <a:t> </a:t>
            </a:r>
            <a:r>
              <a:rPr lang="en-US" dirty="0"/>
              <a:t>- 1,635 (32.0</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Difficult </a:t>
            </a:r>
            <a:r>
              <a:rPr lang="en-US" b="1" dirty="0"/>
              <a:t>to answer </a:t>
            </a:r>
            <a:r>
              <a:rPr lang="en-US" dirty="0"/>
              <a:t>- 2,392 (46.9</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Other</a:t>
            </a:r>
            <a:r>
              <a:rPr lang="en-US" dirty="0" smtClean="0"/>
              <a:t> </a:t>
            </a:r>
            <a:r>
              <a:rPr lang="en-US" dirty="0"/>
              <a:t>- 102 (2.0%)</a:t>
            </a:r>
            <a:endParaRPr dirty="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0"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711"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714" name="Сгруппировать"/>
          <p:cNvGrpSpPr/>
          <p:nvPr/>
        </p:nvGrpSpPr>
        <p:grpSpPr>
          <a:xfrm>
            <a:off x="4747383" y="675982"/>
            <a:ext cx="2278082" cy="433283"/>
            <a:chOff x="0" y="0"/>
            <a:chExt cx="2278080" cy="433281"/>
          </a:xfrm>
        </p:grpSpPr>
        <p:pic>
          <p:nvPicPr>
            <p:cNvPr id="712"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713"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715" name="24"/>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24</a:t>
            </a:r>
          </a:p>
        </p:txBody>
      </p:sp>
      <p:sp>
        <p:nvSpPr>
          <p:cNvPr id="716"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717" name="Можемо зробити висновки, що:"/>
          <p:cNvSpPr txBox="1"/>
          <p:nvPr/>
        </p:nvSpPr>
        <p:spPr>
          <a:xfrm>
            <a:off x="531416" y="900662"/>
            <a:ext cx="3894802"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We can conclude that:</a:t>
            </a:r>
            <a:endParaRPr dirty="0"/>
          </a:p>
        </p:txBody>
      </p:sp>
      <p:sp>
        <p:nvSpPr>
          <p:cNvPr id="719" name="Поглиблений порівняльний аналіз за даними щодо забезпечення учнів з особливими освітніми потребами допоміжними засобами для навчання у Кіровоградській та Полтавській областях."/>
          <p:cNvSpPr txBox="1"/>
          <p:nvPr/>
        </p:nvSpPr>
        <p:spPr>
          <a:xfrm>
            <a:off x="536807" y="5659719"/>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In-depth comparative analysis based on data on the provision of assistive learning devices to students with special educational needs in the </a:t>
            </a:r>
            <a:r>
              <a:rPr lang="en-US" dirty="0" err="1"/>
              <a:t>Kirovohrad</a:t>
            </a:r>
            <a:r>
              <a:rPr lang="en-US" dirty="0"/>
              <a:t> and Poltava regions.</a:t>
            </a:r>
            <a:endParaRPr dirty="0"/>
          </a:p>
        </p:txBody>
      </p:sp>
      <p:sp>
        <p:nvSpPr>
          <p:cNvPr id="720" name="Таблиця 3. Дані щодо забезпечення учнів з особливими освітніми потребами допоміжними засобами для навчання у Кіровоградській та Полтавській областях"/>
          <p:cNvSpPr txBox="1"/>
          <p:nvPr/>
        </p:nvSpPr>
        <p:spPr>
          <a:xfrm>
            <a:off x="536807" y="6445154"/>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a:solidFill>
                  <a:schemeClr val="accent1"/>
                </a:solidFill>
              </a:rPr>
              <a:t>Table 3. </a:t>
            </a:r>
            <a:r>
              <a:rPr lang="en-US" dirty="0"/>
              <a:t>Data on the provision of assistive learning devices to students with special educational needs in the </a:t>
            </a:r>
            <a:r>
              <a:rPr lang="en-US" dirty="0" err="1"/>
              <a:t>Kirovohrad</a:t>
            </a:r>
            <a:r>
              <a:rPr lang="en-US" dirty="0"/>
              <a:t> and Poltava regions </a:t>
            </a:r>
            <a:endParaRPr dirty="0"/>
          </a:p>
        </p:txBody>
      </p:sp>
      <p:graphicFrame>
        <p:nvGraphicFramePr>
          <p:cNvPr id="721" name="Tаблица 1"/>
          <p:cNvGraphicFramePr/>
          <p:nvPr>
            <p:extLst>
              <p:ext uri="{D42A27DB-BD31-4B8C-83A1-F6EECF244321}">
                <p14:modId xmlns:p14="http://schemas.microsoft.com/office/powerpoint/2010/main" val="3843228247"/>
              </p:ext>
            </p:extLst>
          </p:nvPr>
        </p:nvGraphicFramePr>
        <p:xfrm>
          <a:off x="549507" y="7361639"/>
          <a:ext cx="6482882" cy="2437600"/>
        </p:xfrm>
        <a:graphic>
          <a:graphicData uri="http://schemas.openxmlformats.org/drawingml/2006/table">
            <a:tbl>
              <a:tblPr>
                <a:tableStyleId>{4C3C2611-4C71-4FC5-86AE-919BDF0F9419}</a:tableStyleId>
              </a:tblPr>
              <a:tblGrid>
                <a:gridCol w="1300016">
                  <a:extLst>
                    <a:ext uri="{9D8B030D-6E8A-4147-A177-3AD203B41FA5}">
                      <a16:colId xmlns:a16="http://schemas.microsoft.com/office/drawing/2014/main" val="20000"/>
                    </a:ext>
                  </a:extLst>
                </a:gridCol>
                <a:gridCol w="1671208">
                  <a:extLst>
                    <a:ext uri="{9D8B030D-6E8A-4147-A177-3AD203B41FA5}">
                      <a16:colId xmlns:a16="http://schemas.microsoft.com/office/drawing/2014/main" val="20001"/>
                    </a:ext>
                  </a:extLst>
                </a:gridCol>
                <a:gridCol w="1317592">
                  <a:extLst>
                    <a:ext uri="{9D8B030D-6E8A-4147-A177-3AD203B41FA5}">
                      <a16:colId xmlns:a16="http://schemas.microsoft.com/office/drawing/2014/main" val="20002"/>
                    </a:ext>
                  </a:extLst>
                </a:gridCol>
                <a:gridCol w="1310851">
                  <a:extLst>
                    <a:ext uri="{9D8B030D-6E8A-4147-A177-3AD203B41FA5}">
                      <a16:colId xmlns:a16="http://schemas.microsoft.com/office/drawing/2014/main" val="20003"/>
                    </a:ext>
                  </a:extLst>
                </a:gridCol>
                <a:gridCol w="883215">
                  <a:extLst>
                    <a:ext uri="{9D8B030D-6E8A-4147-A177-3AD203B41FA5}">
                      <a16:colId xmlns:a16="http://schemas.microsoft.com/office/drawing/2014/main" val="20004"/>
                    </a:ext>
                  </a:extLst>
                </a:gridCol>
              </a:tblGrid>
              <a:tr h="487520">
                <a:tc>
                  <a:txBody>
                    <a:bodyPr/>
                    <a:lstStyle/>
                    <a:p>
                      <a:pPr algn="l" defTabSz="457200">
                        <a:lnSpc>
                          <a:spcPct val="80000"/>
                        </a:lnSpc>
                        <a:defRPr sz="1800"/>
                      </a:pPr>
                      <a:r>
                        <a:rPr lang="en-US" sz="1200" b="1" dirty="0" smtClean="0">
                          <a:solidFill>
                            <a:srgbClr val="FFFFFF"/>
                          </a:solidFill>
                          <a:latin typeface="Aktifo-A-Book"/>
                          <a:ea typeface="Aktifo-A-Book"/>
                          <a:cs typeface="Aktifo-A-Book"/>
                          <a:sym typeface="Aktifo-A-Book"/>
                        </a:rPr>
                        <a:t>Answer</a:t>
                      </a:r>
                      <a:endParaRPr sz="12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algn="l" defTabSz="457200">
                        <a:lnSpc>
                          <a:spcPct val="80000"/>
                        </a:lnSpc>
                        <a:defRPr sz="1800"/>
                      </a:pPr>
                      <a:r>
                        <a:rPr lang="en-US" sz="1200" b="1" dirty="0" smtClean="0">
                          <a:solidFill>
                            <a:srgbClr val="FFFFFF"/>
                          </a:solidFill>
                          <a:latin typeface="Aktifo-A-Book"/>
                          <a:ea typeface="Aktifo-A-Book"/>
                          <a:cs typeface="Aktifo-A-Book"/>
                          <a:sym typeface="Aktifo-A-Book"/>
                        </a:rPr>
                        <a:t>Kirovograd region</a:t>
                      </a:r>
                      <a:endParaRPr sz="12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algn="l" defTabSz="457200">
                        <a:lnSpc>
                          <a:spcPct val="80000"/>
                        </a:lnSpc>
                        <a:defRPr sz="1800"/>
                      </a:pPr>
                      <a:r>
                        <a:rPr sz="1200" b="1" dirty="0">
                          <a:solidFill>
                            <a:srgbClr val="FFFFFF"/>
                          </a:solidFill>
                          <a:latin typeface="Aktifo-A-Book"/>
                          <a:ea typeface="Aktifo-A-Book"/>
                          <a:cs typeface="Aktifo-A-Book"/>
                          <a:sym typeface="Aktifo-A-Book"/>
                        </a:rPr>
                        <a:t>% </a:t>
                      </a:r>
                      <a:r>
                        <a:rPr lang="en-US" sz="1200" b="1" dirty="0" smtClean="0">
                          <a:solidFill>
                            <a:srgbClr val="FFFFFF"/>
                          </a:solidFill>
                          <a:latin typeface="Aktifo-A-Book"/>
                          <a:ea typeface="Aktifo-A-Book"/>
                          <a:cs typeface="Aktifo-A-Book"/>
                          <a:sym typeface="Aktifo-A-Book"/>
                        </a:rPr>
                        <a:t>of</a:t>
                      </a:r>
                      <a:r>
                        <a:rPr sz="1200" b="1" dirty="0" smtClean="0">
                          <a:solidFill>
                            <a:srgbClr val="FFFFFF"/>
                          </a:solidFill>
                          <a:latin typeface="Aktifo-A-Book"/>
                          <a:ea typeface="Aktifo-A-Book"/>
                          <a:cs typeface="Aktifo-A-Book"/>
                          <a:sym typeface="Aktifo-A-Book"/>
                        </a:rPr>
                        <a:t> </a:t>
                      </a:r>
                      <a:r>
                        <a:rPr sz="1200" b="1" dirty="0">
                          <a:solidFill>
                            <a:srgbClr val="FFFFFF"/>
                          </a:solidFill>
                          <a:latin typeface="Aktifo-A-Book"/>
                          <a:ea typeface="Aktifo-A-Book"/>
                          <a:cs typeface="Aktifo-A-Book"/>
                          <a:sym typeface="Aktifo-A-Book"/>
                        </a:rPr>
                        <a:t>1010</a:t>
                      </a:r>
                    </a:p>
                  </a:txBody>
                  <a:tcPr marT="0" marB="0" anchor="ctr" horzOverflow="overflow">
                    <a:lnL w="0">
                      <a:miter lim="400000"/>
                    </a:lnL>
                    <a:lnR w="0">
                      <a:miter lim="400000"/>
                    </a:lnR>
                    <a:lnT w="0">
                      <a:miter lim="400000"/>
                    </a:lnT>
                    <a:lnB w="0">
                      <a:miter lim="400000"/>
                    </a:lnB>
                    <a:solidFill>
                      <a:srgbClr val="00A0D6"/>
                    </a:solidFill>
                  </a:tcPr>
                </a:tc>
                <a:tc>
                  <a:txBody>
                    <a:bodyPr/>
                    <a:lstStyle/>
                    <a:p>
                      <a:pPr algn="l" defTabSz="457200">
                        <a:lnSpc>
                          <a:spcPct val="80000"/>
                        </a:lnSpc>
                        <a:defRPr sz="1800"/>
                      </a:pPr>
                      <a:r>
                        <a:rPr lang="en-US" sz="1200" b="1" dirty="0" smtClean="0">
                          <a:solidFill>
                            <a:srgbClr val="FFFFFF"/>
                          </a:solidFill>
                          <a:latin typeface="Aktifo-A-Book"/>
                          <a:ea typeface="Aktifo-A-Book"/>
                          <a:cs typeface="Aktifo-A-Book"/>
                          <a:sym typeface="Aktifo-A-Book"/>
                        </a:rPr>
                        <a:t>Poltava region</a:t>
                      </a:r>
                      <a:endParaRPr sz="12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algn="l" defTabSz="457200">
                        <a:lnSpc>
                          <a:spcPct val="80000"/>
                        </a:lnSpc>
                        <a:defRPr sz="1800"/>
                      </a:pPr>
                      <a:r>
                        <a:rPr sz="1200" b="1" dirty="0">
                          <a:solidFill>
                            <a:srgbClr val="FFFFFF"/>
                          </a:solidFill>
                          <a:latin typeface="Aktifo-A-Book"/>
                          <a:ea typeface="Aktifo-A-Book"/>
                          <a:cs typeface="Aktifo-A-Book"/>
                          <a:sym typeface="Aktifo-A-Book"/>
                        </a:rPr>
                        <a:t>% </a:t>
                      </a:r>
                      <a:r>
                        <a:rPr lang="en-US" sz="1200" b="1" dirty="0" smtClean="0">
                          <a:solidFill>
                            <a:srgbClr val="FFFFFF"/>
                          </a:solidFill>
                          <a:latin typeface="Aktifo-A-Book"/>
                          <a:ea typeface="Aktifo-A-Book"/>
                          <a:cs typeface="Aktifo-A-Book"/>
                          <a:sym typeface="Aktifo-A-Book"/>
                        </a:rPr>
                        <a:t>of</a:t>
                      </a:r>
                      <a:r>
                        <a:rPr sz="1200" b="1" dirty="0" smtClean="0">
                          <a:solidFill>
                            <a:srgbClr val="FFFFFF"/>
                          </a:solidFill>
                          <a:latin typeface="Aktifo-A-Book"/>
                          <a:ea typeface="Aktifo-A-Book"/>
                          <a:cs typeface="Aktifo-A-Book"/>
                          <a:sym typeface="Aktifo-A-Book"/>
                        </a:rPr>
                        <a:t> </a:t>
                      </a:r>
                      <a:r>
                        <a:rPr sz="1200" b="1" dirty="0">
                          <a:solidFill>
                            <a:srgbClr val="FFFFFF"/>
                          </a:solidFill>
                          <a:latin typeface="Aktifo-A-Book"/>
                          <a:ea typeface="Aktifo-A-Book"/>
                          <a:cs typeface="Aktifo-A-Book"/>
                          <a:sym typeface="Aktifo-A-Book"/>
                        </a:rPr>
                        <a:t>4093</a:t>
                      </a:r>
                    </a:p>
                  </a:txBody>
                  <a:tcPr marT="0" marB="0" anchor="ctr" horzOverflow="overflow">
                    <a:lnL w="0">
                      <a:miter lim="400000"/>
                    </a:lnL>
                    <a:lnR w="0">
                      <a:miter lim="400000"/>
                    </a:lnR>
                    <a:lnT w="0">
                      <a:miter lim="400000"/>
                    </a:lnT>
                    <a:lnB w="0">
                      <a:miter lim="400000"/>
                    </a:lnB>
                    <a:solidFill>
                      <a:srgbClr val="00A0D6"/>
                    </a:solidFill>
                  </a:tcPr>
                </a:tc>
                <a:extLst>
                  <a:ext uri="{0D108BD9-81ED-4DB2-BD59-A6C34878D82A}">
                    <a16:rowId xmlns:a16="http://schemas.microsoft.com/office/drawing/2014/main" val="10000"/>
                  </a:ext>
                </a:extLst>
              </a:tr>
              <a:tr h="487520">
                <a:tc>
                  <a:txBody>
                    <a:bodyPr/>
                    <a:lstStyle/>
                    <a:p>
                      <a:pPr algn="l" defTabSz="457200">
                        <a:lnSpc>
                          <a:spcPct val="80000"/>
                        </a:lnSpc>
                        <a:defRPr sz="1800"/>
                      </a:pPr>
                      <a:r>
                        <a:rPr lang="en-US" sz="1400" dirty="0" smtClean="0">
                          <a:latin typeface="Aktifo-A-Book"/>
                          <a:ea typeface="Aktifo-A-Book"/>
                          <a:cs typeface="Aktifo-A-Book"/>
                          <a:sym typeface="Aktifo-A-Book"/>
                        </a:rPr>
                        <a:t>Yes</a:t>
                      </a:r>
                      <a:endParaRPr sz="1400" dirty="0">
                        <a:latin typeface="Aktifo-A-Book"/>
                        <a:ea typeface="Aktifo-A-Book"/>
                        <a:cs typeface="Aktifo-A-Book"/>
                        <a:sym typeface="Aktifo-A-Book"/>
                      </a:endParaRP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190</a:t>
                      </a: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18,8 %</a:t>
                      </a: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784</a:t>
                      </a: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defTabSz="457200">
                        <a:lnSpc>
                          <a:spcPct val="80000"/>
                        </a:lnSpc>
                        <a:defRPr sz="1800"/>
                      </a:pPr>
                      <a:r>
                        <a:rPr sz="1400" dirty="0">
                          <a:latin typeface="Aktifo-A-Book"/>
                          <a:ea typeface="Aktifo-A-Book"/>
                          <a:cs typeface="Aktifo-A-Book"/>
                          <a:sym typeface="Aktifo-A-Book"/>
                        </a:rPr>
                        <a:t>19,2 %</a:t>
                      </a:r>
                    </a:p>
                  </a:txBody>
                  <a:tcPr marT="0" marB="0" anchor="ctr" horzOverflow="overflow">
                    <a:lnL w="0">
                      <a:miter lim="400000"/>
                    </a:lnL>
                    <a:lnR w="0">
                      <a:miter lim="400000"/>
                    </a:lnR>
                    <a:lnT w="0">
                      <a:miter lim="400000"/>
                    </a:lnT>
                    <a:lnB w="12700">
                      <a:solidFill>
                        <a:srgbClr val="000000"/>
                      </a:solidFill>
                      <a:prstDash val="sysDot"/>
                      <a:miter lim="400000"/>
                    </a:lnB>
                  </a:tcPr>
                </a:tc>
                <a:extLst>
                  <a:ext uri="{0D108BD9-81ED-4DB2-BD59-A6C34878D82A}">
                    <a16:rowId xmlns:a16="http://schemas.microsoft.com/office/drawing/2014/main" val="10001"/>
                  </a:ext>
                </a:extLst>
              </a:tr>
              <a:tr h="487520">
                <a:tc>
                  <a:txBody>
                    <a:bodyPr/>
                    <a:lstStyle/>
                    <a:p>
                      <a:pPr algn="l" defTabSz="457200">
                        <a:lnSpc>
                          <a:spcPct val="80000"/>
                        </a:lnSpc>
                        <a:defRPr sz="1800"/>
                      </a:pPr>
                      <a:r>
                        <a:rPr lang="en-US" sz="1400" dirty="0" smtClean="0">
                          <a:latin typeface="Aktifo-A-Book"/>
                          <a:ea typeface="Aktifo-A-Book"/>
                          <a:cs typeface="Aktifo-A-Book"/>
                          <a:sym typeface="Aktifo-A-Book"/>
                        </a:rPr>
                        <a:t>No</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376</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37,2 %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1259</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30,8 %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extLst>
                  <a:ext uri="{0D108BD9-81ED-4DB2-BD59-A6C34878D82A}">
                    <a16:rowId xmlns:a16="http://schemas.microsoft.com/office/drawing/2014/main" val="10002"/>
                  </a:ext>
                </a:extLst>
              </a:tr>
              <a:tr h="487520">
                <a:tc>
                  <a:txBody>
                    <a:bodyPr/>
                    <a:lstStyle/>
                    <a:p>
                      <a:pPr algn="l" defTabSz="457200">
                        <a:lnSpc>
                          <a:spcPct val="80000"/>
                        </a:lnSpc>
                        <a:defRPr sz="1800"/>
                      </a:pPr>
                      <a:r>
                        <a:rPr lang="en-US" sz="1400" dirty="0" smtClean="0">
                          <a:latin typeface="Aktifo-A-Book"/>
                          <a:ea typeface="Aktifo-A-Book"/>
                          <a:cs typeface="Aktifo-A-Book"/>
                          <a:sym typeface="Aktifo-A-Book"/>
                        </a:rPr>
                        <a:t>It's hard to answer</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417</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41,3 %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1975</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48,2 %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extLst>
                  <a:ext uri="{0D108BD9-81ED-4DB2-BD59-A6C34878D82A}">
                    <a16:rowId xmlns:a16="http://schemas.microsoft.com/office/drawing/2014/main" val="10003"/>
                  </a:ext>
                </a:extLst>
              </a:tr>
              <a:tr h="487520">
                <a:tc>
                  <a:txBody>
                    <a:bodyPr/>
                    <a:lstStyle/>
                    <a:p>
                      <a:pPr algn="l" defTabSz="457200">
                        <a:lnSpc>
                          <a:spcPct val="80000"/>
                        </a:lnSpc>
                        <a:defRPr sz="1800"/>
                      </a:pPr>
                      <a:r>
                        <a:rPr lang="en-US" sz="1400" dirty="0" smtClean="0">
                          <a:latin typeface="Aktifo-A-Book"/>
                          <a:ea typeface="Aktifo-A-Book"/>
                          <a:cs typeface="Aktifo-A-Book"/>
                          <a:sym typeface="Aktifo-A-Book"/>
                        </a:rPr>
                        <a:t>Other</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defTabSz="457200">
                        <a:lnSpc>
                          <a:spcPct val="80000"/>
                        </a:lnSpc>
                        <a:defRPr sz="1800"/>
                      </a:pPr>
                      <a:r>
                        <a:rPr sz="1400">
                          <a:latin typeface="Aktifo-A-Book"/>
                          <a:ea typeface="Aktifo-A-Book"/>
                          <a:cs typeface="Aktifo-A-Book"/>
                          <a:sym typeface="Aktifo-A-Book"/>
                        </a:rPr>
                        <a:t>27</a:t>
                      </a: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defTabSz="457200">
                        <a:lnSpc>
                          <a:spcPct val="80000"/>
                        </a:lnSpc>
                        <a:defRPr sz="1800"/>
                      </a:pPr>
                      <a:r>
                        <a:rPr sz="1400">
                          <a:latin typeface="Aktifo-A-Book"/>
                          <a:ea typeface="Aktifo-A-Book"/>
                          <a:cs typeface="Aktifo-A-Book"/>
                          <a:sym typeface="Aktifo-A-Book"/>
                        </a:rPr>
                        <a:t>2,7 %</a:t>
                      </a: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defTabSz="457200">
                        <a:lnSpc>
                          <a:spcPct val="80000"/>
                        </a:lnSpc>
                        <a:defRPr sz="1800"/>
                      </a:pPr>
                      <a:r>
                        <a:rPr sz="1400">
                          <a:latin typeface="Aktifo-A-Book"/>
                          <a:ea typeface="Aktifo-A-Book"/>
                          <a:cs typeface="Aktifo-A-Book"/>
                          <a:sym typeface="Aktifo-A-Book"/>
                        </a:rPr>
                        <a:t>75</a:t>
                      </a: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defTabSz="457200">
                        <a:lnSpc>
                          <a:spcPct val="80000"/>
                        </a:lnSpc>
                        <a:defRPr sz="1800"/>
                      </a:pPr>
                      <a:r>
                        <a:rPr sz="1400" dirty="0">
                          <a:latin typeface="Aktifo-A-Book"/>
                          <a:ea typeface="Aktifo-A-Book"/>
                          <a:cs typeface="Aktifo-A-Book"/>
                          <a:sym typeface="Aktifo-A-Book"/>
                        </a:rPr>
                        <a:t>1,8 %</a:t>
                      </a:r>
                    </a:p>
                  </a:txBody>
                  <a:tcPr marT="0" marB="0" anchor="ctr" horzOverflow="overflow">
                    <a:lnL w="0">
                      <a:miter lim="400000"/>
                    </a:lnL>
                    <a:lnR w="0">
                      <a:miter lim="400000"/>
                    </a:lnR>
                    <a:lnT w="12700">
                      <a:solidFill>
                        <a:srgbClr val="000000"/>
                      </a:solidFill>
                      <a:prstDash val="sysDot"/>
                      <a:miter lim="400000"/>
                    </a:lnT>
                    <a:lnB w="0">
                      <a:miter lim="400000"/>
                    </a:lnB>
                  </a:tcPr>
                </a:tc>
                <a:extLst>
                  <a:ext uri="{0D108BD9-81ED-4DB2-BD59-A6C34878D82A}">
                    <a16:rowId xmlns:a16="http://schemas.microsoft.com/office/drawing/2014/main" val="10004"/>
                  </a:ext>
                </a:extLst>
              </a:tr>
            </a:tbl>
          </a:graphicData>
        </a:graphic>
      </p:graphicFrame>
      <p:sp>
        <p:nvSpPr>
          <p:cNvPr id="14" name="1.    Менше п’ятої частини респондентів (19,1%) вважають, що забезпечення є належним.…"/>
          <p:cNvSpPr txBox="1"/>
          <p:nvPr/>
        </p:nvSpPr>
        <p:spPr>
          <a:xfrm>
            <a:off x="549487" y="1518615"/>
            <a:ext cx="6107846" cy="359892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1000"/>
              </a:spcBef>
              <a:buClr>
                <a:srgbClr val="000000"/>
              </a:buClr>
              <a:defRPr sz="1400" b="1">
                <a:latin typeface="Aktifo-A-Book"/>
                <a:ea typeface="Aktifo-A-Book"/>
                <a:cs typeface="Aktifo-A-Book"/>
                <a:sym typeface="Aktifo-A-Book"/>
              </a:defRPr>
            </a:pPr>
            <a:r>
              <a:rPr b="0" dirty="0" smtClean="0"/>
              <a:t>1.    </a:t>
            </a:r>
            <a:r>
              <a:rPr lang="en-US" dirty="0" smtClean="0"/>
              <a:t>Less </a:t>
            </a:r>
            <a:r>
              <a:rPr lang="en-US" dirty="0"/>
              <a:t>than a fifth of respondents (19.1%) consider the provision to be adequate</a:t>
            </a:r>
            <a:r>
              <a:rPr dirty="0" smtClean="0"/>
              <a:t>.</a:t>
            </a:r>
            <a:r>
              <a:rPr lang="en-US" dirty="0" smtClean="0"/>
              <a:t> </a:t>
            </a:r>
            <a:endParaRPr dirty="0" smtClean="0"/>
          </a:p>
          <a:p>
            <a:pPr defTabSz="457200">
              <a:lnSpc>
                <a:spcPct val="80000"/>
              </a:lnSpc>
              <a:spcBef>
                <a:spcPts val="1000"/>
              </a:spcBef>
              <a:buClr>
                <a:srgbClr val="000000"/>
              </a:buClr>
              <a:defRPr sz="1400">
                <a:latin typeface="Aktifo-A-Book"/>
                <a:ea typeface="Aktifo-A-Book"/>
                <a:cs typeface="Aktifo-A-Book"/>
                <a:sym typeface="Aktifo-A-Book"/>
              </a:defRPr>
            </a:pPr>
            <a:r>
              <a:rPr b="1" dirty="0" smtClean="0"/>
              <a:t>2</a:t>
            </a:r>
            <a:r>
              <a:rPr dirty="0"/>
              <a:t>.  </a:t>
            </a:r>
            <a:r>
              <a:rPr lang="en-US" b="1" dirty="0"/>
              <a:t>More than a third (32.0%) </a:t>
            </a:r>
            <a:r>
              <a:rPr lang="en-US" dirty="0"/>
              <a:t>of respondents indicate a lack of adequate provision.</a:t>
            </a:r>
            <a:r>
              <a:rPr dirty="0"/>
              <a:t>  </a:t>
            </a:r>
            <a:endParaRPr lang="uk-UA" dirty="0" smtClean="0"/>
          </a:p>
          <a:p>
            <a:pPr defTabSz="457200">
              <a:lnSpc>
                <a:spcPct val="80000"/>
              </a:lnSpc>
              <a:spcBef>
                <a:spcPts val="1000"/>
              </a:spcBef>
              <a:buClr>
                <a:srgbClr val="000000"/>
              </a:buClr>
              <a:defRPr sz="1400">
                <a:latin typeface="Aktifo-A-Book"/>
                <a:ea typeface="Aktifo-A-Book"/>
                <a:cs typeface="Aktifo-A-Book"/>
                <a:sym typeface="Aktifo-A-Book"/>
              </a:defRPr>
            </a:pPr>
            <a:r>
              <a:rPr lang="uk-UA" b="1" dirty="0" smtClean="0"/>
              <a:t>3. </a:t>
            </a:r>
            <a:r>
              <a:rPr lang="en-US" b="1" dirty="0" smtClean="0"/>
              <a:t>The </a:t>
            </a:r>
            <a:r>
              <a:rPr lang="en-US" b="1" dirty="0"/>
              <a:t>largest proportion (46.9%) </a:t>
            </a:r>
            <a:r>
              <a:rPr lang="en-US" dirty="0"/>
              <a:t>were unable to give a definite answer, which indicates:</a:t>
            </a:r>
            <a:r>
              <a:rPr dirty="0" smtClean="0"/>
              <a:t>.</a:t>
            </a:r>
            <a:endParaRPr dirty="0"/>
          </a:p>
          <a:p>
            <a:pPr marL="457200" indent="-228600" defTabSz="457200">
              <a:lnSpc>
                <a:spcPct val="80000"/>
              </a:lnSpc>
              <a:spcBef>
                <a:spcPts val="1000"/>
              </a:spcBef>
              <a:buClr>
                <a:srgbClr val="00A0D6"/>
              </a:buClr>
              <a:buSzPct val="100000"/>
              <a:buChar char="•"/>
              <a:defRPr sz="1400">
                <a:latin typeface="Aktifo-A-Book"/>
                <a:ea typeface="Aktifo-A-Book"/>
                <a:cs typeface="Aktifo-A-Book"/>
                <a:sym typeface="Aktifo-A-Book"/>
              </a:defRPr>
            </a:pPr>
            <a:r>
              <a:rPr lang="en-US" dirty="0" smtClean="0"/>
              <a:t>insufficient </a:t>
            </a:r>
            <a:r>
              <a:rPr lang="en-US" dirty="0"/>
              <a:t>awareness of the situation in educational institutions</a:t>
            </a:r>
            <a:r>
              <a:rPr lang="en-US" dirty="0" smtClean="0"/>
              <a:t>;</a:t>
            </a:r>
            <a:endParaRPr lang="uk-UA" dirty="0" smtClean="0"/>
          </a:p>
          <a:p>
            <a:pPr marL="457200" indent="-228600" defTabSz="457200">
              <a:lnSpc>
                <a:spcPct val="80000"/>
              </a:lnSpc>
              <a:spcBef>
                <a:spcPts val="1000"/>
              </a:spcBef>
              <a:buClr>
                <a:srgbClr val="00A0D6"/>
              </a:buClr>
              <a:buSzPct val="100000"/>
              <a:buChar char="•"/>
              <a:defRPr sz="1400">
                <a:latin typeface="Aktifo-A-Book"/>
                <a:ea typeface="Aktifo-A-Book"/>
                <a:cs typeface="Aktifo-A-Book"/>
                <a:sym typeface="Aktifo-A-Book"/>
              </a:defRPr>
            </a:pPr>
            <a:r>
              <a:rPr lang="en-US" dirty="0" smtClean="0"/>
              <a:t>an </a:t>
            </a:r>
            <a:r>
              <a:rPr lang="en-US" dirty="0"/>
              <a:t>opaque or uneven system of providing assistive devices</a:t>
            </a:r>
            <a:r>
              <a:rPr lang="en-US" dirty="0" smtClean="0"/>
              <a:t>;</a:t>
            </a:r>
            <a:endParaRPr lang="uk-UA" dirty="0" smtClean="0"/>
          </a:p>
          <a:p>
            <a:pPr marL="457200" indent="-228600" defTabSz="457200">
              <a:lnSpc>
                <a:spcPct val="80000"/>
              </a:lnSpc>
              <a:spcBef>
                <a:spcPts val="1000"/>
              </a:spcBef>
              <a:buClr>
                <a:srgbClr val="00A0D6"/>
              </a:buClr>
              <a:buSzPct val="100000"/>
              <a:buChar char="•"/>
              <a:defRPr sz="1400">
                <a:latin typeface="Aktifo-A-Book"/>
                <a:ea typeface="Aktifo-A-Book"/>
                <a:cs typeface="Aktifo-A-Book"/>
                <a:sym typeface="Aktifo-A-Book"/>
              </a:defRPr>
            </a:pPr>
            <a:r>
              <a:rPr lang="en-US" dirty="0" smtClean="0"/>
              <a:t>possible </a:t>
            </a:r>
            <a:r>
              <a:rPr lang="en-US" dirty="0"/>
              <a:t>regional or inter-school differences.</a:t>
            </a:r>
            <a:endParaRPr dirty="0"/>
          </a:p>
          <a:p>
            <a:pPr defTabSz="457200">
              <a:lnSpc>
                <a:spcPct val="80000"/>
              </a:lnSpc>
              <a:spcBef>
                <a:spcPts val="1000"/>
              </a:spcBef>
              <a:buClr>
                <a:srgbClr val="000000"/>
              </a:buClr>
              <a:defRPr sz="1400" b="1">
                <a:latin typeface="Aktifo-A-Book"/>
                <a:ea typeface="Aktifo-A-Book"/>
                <a:cs typeface="Aktifo-A-Book"/>
                <a:sym typeface="Aktifo-A-Book"/>
              </a:defRPr>
            </a:pPr>
            <a:r>
              <a:rPr b="0" dirty="0" smtClean="0"/>
              <a:t>4.    </a:t>
            </a:r>
            <a:r>
              <a:rPr lang="en-US" dirty="0" smtClean="0"/>
              <a:t>Open </a:t>
            </a:r>
            <a:r>
              <a:rPr lang="en-US" dirty="0"/>
              <a:t>responses (2%) indicate that</a:t>
            </a:r>
            <a:r>
              <a:rPr lang="en-US" dirty="0" smtClean="0"/>
              <a:t>:</a:t>
            </a:r>
            <a:endParaRPr dirty="0" smtClean="0"/>
          </a:p>
          <a:p>
            <a:pPr marL="457200" indent="-228600" defTabSz="457200">
              <a:lnSpc>
                <a:spcPct val="80000"/>
              </a:lnSpc>
              <a:spcBef>
                <a:spcPts val="1000"/>
              </a:spcBef>
              <a:buClr>
                <a:srgbClr val="00A0D6"/>
              </a:buClr>
              <a:buSzPct val="100000"/>
              <a:buChar char="•"/>
              <a:defRPr sz="1400">
                <a:latin typeface="Aktifo-A-Book"/>
                <a:ea typeface="Aktifo-A-Book"/>
                <a:cs typeface="Aktifo-A-Book"/>
                <a:sym typeface="Aktifo-A-Book"/>
              </a:defRPr>
            </a:pPr>
            <a:r>
              <a:rPr lang="en-US" dirty="0" smtClean="0"/>
              <a:t>in </a:t>
            </a:r>
            <a:r>
              <a:rPr lang="en-US" dirty="0"/>
              <a:t>general secondary education institutions, the resources are the simplest</a:t>
            </a:r>
            <a:r>
              <a:rPr lang="en-US" dirty="0" smtClean="0"/>
              <a:t>;</a:t>
            </a:r>
            <a:endParaRPr lang="uk-UA" dirty="0" smtClean="0"/>
          </a:p>
          <a:p>
            <a:pPr marL="457200" indent="-228600" defTabSz="457200">
              <a:lnSpc>
                <a:spcPct val="80000"/>
              </a:lnSpc>
              <a:spcBef>
                <a:spcPts val="1000"/>
              </a:spcBef>
              <a:buClr>
                <a:srgbClr val="00A0D6"/>
              </a:buClr>
              <a:buSzPct val="100000"/>
              <a:buChar char="•"/>
              <a:defRPr sz="1400">
                <a:latin typeface="Aktifo-A-Book"/>
                <a:ea typeface="Aktifo-A-Book"/>
                <a:cs typeface="Aktifo-A-Book"/>
                <a:sym typeface="Aktifo-A-Book"/>
              </a:defRPr>
            </a:pPr>
            <a:r>
              <a:rPr lang="en-US" dirty="0" smtClean="0"/>
              <a:t>special </a:t>
            </a:r>
            <a:r>
              <a:rPr lang="en-US" dirty="0"/>
              <a:t>institutions are better equipped</a:t>
            </a:r>
            <a:r>
              <a:rPr lang="en-US" dirty="0" smtClean="0"/>
              <a:t>;</a:t>
            </a:r>
            <a:endParaRPr lang="uk-UA" dirty="0" smtClean="0"/>
          </a:p>
          <a:p>
            <a:pPr marL="457200" indent="-228600" defTabSz="457200">
              <a:lnSpc>
                <a:spcPct val="80000"/>
              </a:lnSpc>
              <a:spcBef>
                <a:spcPts val="1000"/>
              </a:spcBef>
              <a:buClr>
                <a:srgbClr val="00A0D6"/>
              </a:buClr>
              <a:buSzPct val="100000"/>
              <a:buChar char="•"/>
              <a:defRPr sz="1400">
                <a:latin typeface="Aktifo-A-Book"/>
                <a:ea typeface="Aktifo-A-Book"/>
                <a:cs typeface="Aktifo-A-Book"/>
                <a:sym typeface="Aktifo-A-Book"/>
              </a:defRPr>
            </a:pPr>
            <a:r>
              <a:rPr lang="en-US" dirty="0" smtClean="0"/>
              <a:t>provision </a:t>
            </a:r>
            <a:r>
              <a:rPr lang="en-US" dirty="0"/>
              <a:t>is partial and limited in terms of diversity.</a:t>
            </a:r>
            <a:endParaRPr lang="en-US" dirty="0" smtClean="0"/>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3"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724"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727" name="Сгруппировать"/>
          <p:cNvGrpSpPr/>
          <p:nvPr/>
        </p:nvGrpSpPr>
        <p:grpSpPr>
          <a:xfrm>
            <a:off x="4747383" y="675982"/>
            <a:ext cx="2278082" cy="433283"/>
            <a:chOff x="0" y="0"/>
            <a:chExt cx="2278080" cy="433281"/>
          </a:xfrm>
        </p:grpSpPr>
        <p:pic>
          <p:nvPicPr>
            <p:cNvPr id="725"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726"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728" name="25"/>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25</a:t>
            </a:r>
          </a:p>
        </p:txBody>
      </p:sp>
      <p:sp>
        <p:nvSpPr>
          <p:cNvPr id="729"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730" name="Ключові висновки:"/>
          <p:cNvSpPr txBox="1"/>
          <p:nvPr/>
        </p:nvSpPr>
        <p:spPr>
          <a:xfrm>
            <a:off x="531416" y="900662"/>
            <a:ext cx="3894802"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Key findings:</a:t>
            </a:r>
            <a:endParaRPr dirty="0"/>
          </a:p>
        </p:txBody>
      </p:sp>
      <p:sp>
        <p:nvSpPr>
          <p:cNvPr id="731" name="Рівень забезпечення в обох областях однаково низький. Лише приблизно 19% респондентів у кожному регіоні вважають, що учні з особливими освітнім потребами мають повноцінний доступ до допоміжних засобів. Це свідчить про системну проблему, а не лише про лок"/>
          <p:cNvSpPr txBox="1"/>
          <p:nvPr/>
        </p:nvSpPr>
        <p:spPr>
          <a:xfrm>
            <a:off x="536807" y="1293459"/>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The level of provision in both regions is equally low. Only about 19% of respondents in each region believe that students with special educational needs have full access to assistive devices. This indicates a systemic problem rather than just local shortcomings.</a:t>
            </a:r>
            <a:endParaRPr dirty="0"/>
          </a:p>
        </p:txBody>
      </p:sp>
      <p:sp>
        <p:nvSpPr>
          <p:cNvPr id="732" name=".У Кіровоградській області більше негативних оцінок. Частка відповідей «Ні» є вищою (37,2% проти 30,8%), що може означати: більшу критичність оцінки ситуації з боку освітян і батьків; справді гірший стан забезпечення, ніж у Полтавській області."/>
          <p:cNvSpPr txBox="1"/>
          <p:nvPr/>
        </p:nvSpPr>
        <p:spPr>
          <a:xfrm>
            <a:off x="536807" y="2346166"/>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There are more negative assessments in the </a:t>
            </a:r>
            <a:r>
              <a:rPr lang="en-US" dirty="0" err="1"/>
              <a:t>Kirovohrad</a:t>
            </a:r>
            <a:r>
              <a:rPr lang="en-US" dirty="0"/>
              <a:t> region. The proportion of “No” answers is higher (37.2% vs. 30.8%), which may mean that educators and parents are more critical in their assessment of the situation, or that the state of provision is indeed worse than in the Poltava region.</a:t>
            </a:r>
            <a:endParaRPr dirty="0"/>
          </a:p>
        </p:txBody>
      </p:sp>
      <p:sp>
        <p:nvSpPr>
          <p:cNvPr id="733" name="Полтавська область: вища частка невизначеності. Відповідь «Важко відповісти» маємо майже у половини опитаних (48,2%) - значно більше, ніж у Кіровоградській (41,3%)."/>
          <p:cNvSpPr txBox="1"/>
          <p:nvPr/>
        </p:nvSpPr>
        <p:spPr>
          <a:xfrm>
            <a:off x="536807" y="3219034"/>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lvl1pPr>
          </a:lstStyle>
          <a:p>
            <a:r>
              <a:rPr lang="en-US" dirty="0"/>
              <a:t>Poltava region: highest level of uncertainty. Almost half of respondents (48.2%) answered “difficult to say” — significantly more than in Kirovograd (41.3%).</a:t>
            </a:r>
            <a:endParaRPr dirty="0"/>
          </a:p>
        </p:txBody>
      </p:sp>
      <p:sp>
        <p:nvSpPr>
          <p:cNvPr id="734" name="Це може свідчити про: недостатню поінформованість батьків і освітян про доступні засоби; відсутність прозорої системи обліку та звітності про допоміжні засоби в закладах; значну варіативність забезпечення між школами та громадами."/>
          <p:cNvSpPr txBox="1"/>
          <p:nvPr/>
        </p:nvSpPr>
        <p:spPr>
          <a:xfrm>
            <a:off x="536807" y="3912063"/>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lvl1pPr>
          </a:lstStyle>
          <a:p>
            <a:r>
              <a:rPr lang="en-US" dirty="0"/>
              <a:t>This may indicate: insufficient awareness among parents and educators about available resources; lack of a transparent system for accounting and reporting on assistive devices in institutions; significant variation in provision between schools and communities.</a:t>
            </a:r>
            <a:endParaRPr dirty="0"/>
          </a:p>
        </p:txBody>
      </p:sp>
      <p:sp>
        <p:nvSpPr>
          <p:cNvPr id="735" name="Варіант «Інше» містить додаткові індикатори. Часто респонденти вказували: «частково забезпечені», «тільки в спецзакладах», «мінімальні засоби». Це підкреслює, що навіть там, де є певне забезпечення, воно не є повноцінним і часто обмежується лише базовими"/>
          <p:cNvSpPr txBox="1"/>
          <p:nvPr/>
        </p:nvSpPr>
        <p:spPr>
          <a:xfrm>
            <a:off x="536807" y="4792226"/>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lvl1pPr>
          </a:lstStyle>
          <a:p>
            <a:r>
              <a:rPr lang="en-US" dirty="0"/>
              <a:t>The “Other” option contains additional indicators. Respondents often indicated: “partially provided,” “only in special institutions,” “minimal resources.” This emphasizes that even where there is some provision, it is not comprehensive and is often limited to basic needs.</a:t>
            </a:r>
            <a:endParaRPr dirty="0"/>
          </a:p>
        </p:txBody>
      </p:sp>
      <p:sp>
        <p:nvSpPr>
          <p:cNvPr id="736" name="Пріоритетні напрями удосконалення інклюзивного освітнього простору (за результатами опитування):"/>
          <p:cNvSpPr txBox="1"/>
          <p:nvPr/>
        </p:nvSpPr>
        <p:spPr>
          <a:xfrm>
            <a:off x="535261" y="6224610"/>
            <a:ext cx="6114084"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Priority areas for improving inclusive education (based on survey results):</a:t>
            </a:r>
            <a:endParaRPr dirty="0"/>
          </a:p>
        </p:txBody>
      </p:sp>
      <p:sp>
        <p:nvSpPr>
          <p:cNvPr id="737" name="Прямоугольник"/>
          <p:cNvSpPr/>
          <p:nvPr/>
        </p:nvSpPr>
        <p:spPr>
          <a:xfrm>
            <a:off x="545930" y="7074476"/>
            <a:ext cx="6464640" cy="1004450"/>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738" name="Забезпечення кадрового потенціалу в сфері інклюзивного навчання, підвищення рівня фахової підготовки та перепідготовки педагогічних працівників - 59%"/>
          <p:cNvSpPr txBox="1"/>
          <p:nvPr/>
        </p:nvSpPr>
        <p:spPr>
          <a:xfrm>
            <a:off x="722754" y="7290966"/>
            <a:ext cx="6110992"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Ensuring human resources in the field of inclusive education, improving the level of professional training and retraining of teaching staff - 59%</a:t>
            </a:r>
            <a:endParaRPr dirty="0"/>
          </a:p>
        </p:txBody>
      </p:sp>
      <p:sp>
        <p:nvSpPr>
          <p:cNvPr id="739" name="Варіант який обирався найчастіше і вказує на потребу в кваліфікованих кадрах, які володіють сучасними методами інклюзивного навчання.…"/>
          <p:cNvSpPr txBox="1"/>
          <p:nvPr/>
        </p:nvSpPr>
        <p:spPr>
          <a:xfrm>
            <a:off x="722754" y="8213359"/>
            <a:ext cx="6110992" cy="11500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1000"/>
              </a:spcBef>
              <a:defRPr sz="1400">
                <a:latin typeface="Aktifo-A-Book"/>
                <a:ea typeface="Aktifo-A-Book"/>
                <a:cs typeface="Aktifo-A-Book"/>
                <a:sym typeface="Aktifo-A-Book"/>
              </a:defRPr>
            </a:pPr>
            <a:r>
              <a:rPr lang="en-US" dirty="0"/>
              <a:t>This was the most frequently selected option, indicating a need for qualified staff who are proficient in modern inclusive teaching methods</a:t>
            </a:r>
            <a:r>
              <a:rPr lang="en-US" dirty="0" smtClean="0"/>
              <a:t>.</a:t>
            </a:r>
          </a:p>
          <a:p>
            <a:pPr defTabSz="457200">
              <a:lnSpc>
                <a:spcPct val="80000"/>
              </a:lnSpc>
              <a:spcBef>
                <a:spcPts val="1000"/>
              </a:spcBef>
              <a:defRPr sz="1400">
                <a:latin typeface="Aktifo-A-Book"/>
                <a:ea typeface="Aktifo-A-Book"/>
                <a:cs typeface="Aktifo-A-Book"/>
                <a:sym typeface="Aktifo-A-Book"/>
              </a:defRPr>
            </a:pPr>
            <a:r>
              <a:rPr lang="en-US" dirty="0" smtClean="0"/>
              <a:t>Renovating </a:t>
            </a:r>
            <a:r>
              <a:rPr lang="en-US" dirty="0"/>
              <a:t>the facility to improve physical accessibility – 42</a:t>
            </a:r>
            <a:r>
              <a:rPr lang="en-US" dirty="0" smtClean="0"/>
              <a:t>%.</a:t>
            </a:r>
          </a:p>
          <a:p>
            <a:pPr defTabSz="457200">
              <a:lnSpc>
                <a:spcPct val="80000"/>
              </a:lnSpc>
              <a:spcBef>
                <a:spcPts val="1000"/>
              </a:spcBef>
              <a:defRPr sz="1400">
                <a:latin typeface="Aktifo-A-Book"/>
                <a:ea typeface="Aktifo-A-Book"/>
                <a:cs typeface="Aktifo-A-Book"/>
                <a:sym typeface="Aktifo-A-Book"/>
              </a:defRPr>
            </a:pPr>
            <a:r>
              <a:rPr lang="en-US" dirty="0" smtClean="0"/>
              <a:t>A </a:t>
            </a:r>
            <a:r>
              <a:rPr lang="en-US" dirty="0"/>
              <a:t>significant proportion of respondents consider it important to ensure that the premises are accessible to all categories of children.</a:t>
            </a:r>
            <a:endParaRPr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1"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742"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745" name="Сгруппировать"/>
          <p:cNvGrpSpPr/>
          <p:nvPr/>
        </p:nvGrpSpPr>
        <p:grpSpPr>
          <a:xfrm>
            <a:off x="4747383" y="675982"/>
            <a:ext cx="2278082" cy="433283"/>
            <a:chOff x="0" y="0"/>
            <a:chExt cx="2278080" cy="433281"/>
          </a:xfrm>
        </p:grpSpPr>
        <p:pic>
          <p:nvPicPr>
            <p:cNvPr id="743"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744"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746" name="26"/>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26</a:t>
            </a:r>
          </a:p>
        </p:txBody>
      </p:sp>
      <p:sp>
        <p:nvSpPr>
          <p:cNvPr id="747"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748" name="Прямоугольник"/>
          <p:cNvSpPr/>
          <p:nvPr/>
        </p:nvSpPr>
        <p:spPr>
          <a:xfrm>
            <a:off x="545930" y="1231569"/>
            <a:ext cx="6464640" cy="824610"/>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749" name="Наявність достатньої кількості асистентів вчителів та асистентів дітей (учнів)-39%"/>
          <p:cNvSpPr txBox="1"/>
          <p:nvPr/>
        </p:nvSpPr>
        <p:spPr>
          <a:xfrm>
            <a:off x="722754" y="1448059"/>
            <a:ext cx="6110992"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Availability of sufficient number of teaching assistants and child (student) assistants – 39%</a:t>
            </a:r>
            <a:endParaRPr dirty="0"/>
          </a:p>
        </p:txBody>
      </p:sp>
      <p:sp>
        <p:nvSpPr>
          <p:cNvPr id="750" name="Також цю потребу, досить часто, можна відслідкувати у відкритих відповідях. Наявність асистентів вчителя /учня є ключовим елементом системи підтримки дітей з особливими освітніми потребами, що забезпечує індивідуальний супровід у навчальному процесі та д"/>
          <p:cNvSpPr txBox="1"/>
          <p:nvPr/>
        </p:nvSpPr>
        <p:spPr>
          <a:xfrm>
            <a:off x="550640" y="2231621"/>
            <a:ext cx="6455220"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This need can also often be identified in open-ended responses. The presence of teacher/student assistants is a key element of the support system for children with special educational needs, providing individual support in the learning process and access to social services. It is important to emphasize the need to pilot social services to support students with special educational needs in the community, which involves several stages.</a:t>
            </a:r>
            <a:endParaRPr dirty="0"/>
          </a:p>
        </p:txBody>
      </p:sp>
      <p:sp>
        <p:nvSpPr>
          <p:cNvPr id="751" name="I. Підготовчий етап: аналіз потреб, визначення джерел фінансування, розробка документів і функціоналу асистента учня.…"/>
          <p:cNvSpPr txBox="1"/>
          <p:nvPr/>
        </p:nvSpPr>
        <p:spPr>
          <a:xfrm>
            <a:off x="550640" y="3616723"/>
            <a:ext cx="6455220" cy="129675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900"/>
              </a:spcBef>
              <a:defRPr sz="1400">
                <a:latin typeface="Aktifo-A-Book"/>
                <a:ea typeface="Aktifo-A-Book"/>
                <a:cs typeface="Aktifo-A-Book"/>
                <a:sym typeface="Aktifo-A-Book"/>
              </a:defRPr>
            </a:pPr>
            <a:r>
              <a:rPr dirty="0" smtClean="0">
                <a:solidFill>
                  <a:schemeClr val="accent1"/>
                </a:solidFill>
              </a:rPr>
              <a:t>I</a:t>
            </a:r>
            <a:r>
              <a:rPr lang="en-US" dirty="0" smtClean="0">
                <a:solidFill>
                  <a:schemeClr val="accent1"/>
                </a:solidFill>
              </a:rPr>
              <a:t>. </a:t>
            </a:r>
            <a:r>
              <a:rPr lang="en-US" dirty="0">
                <a:solidFill>
                  <a:schemeClr val="tx1"/>
                </a:solidFill>
              </a:rPr>
              <a:t>Preparatory stage: analysis of needs, identification of funding sources, development of documents and functionalities for student assistants</a:t>
            </a:r>
            <a:r>
              <a:rPr lang="en-US" dirty="0" smtClean="0">
                <a:solidFill>
                  <a:schemeClr val="tx1"/>
                </a:solidFill>
              </a:rPr>
              <a:t>.</a:t>
            </a:r>
          </a:p>
          <a:p>
            <a:pPr defTabSz="457200">
              <a:lnSpc>
                <a:spcPct val="80000"/>
              </a:lnSpc>
              <a:spcBef>
                <a:spcPts val="900"/>
              </a:spcBef>
              <a:defRPr sz="1400">
                <a:latin typeface="Aktifo-A-Book"/>
                <a:ea typeface="Aktifo-A-Book"/>
                <a:cs typeface="Aktifo-A-Book"/>
                <a:sym typeface="Aktifo-A-Book"/>
              </a:defRPr>
            </a:pPr>
            <a:r>
              <a:rPr lang="en-US" dirty="0" smtClean="0">
                <a:solidFill>
                  <a:schemeClr val="accent1"/>
                </a:solidFill>
              </a:rPr>
              <a:t>II</a:t>
            </a:r>
            <a:r>
              <a:rPr lang="en-US" dirty="0">
                <a:solidFill>
                  <a:schemeClr val="accent1"/>
                </a:solidFill>
              </a:rPr>
              <a:t>. </a:t>
            </a:r>
            <a:r>
              <a:rPr lang="en-US" dirty="0">
                <a:solidFill>
                  <a:schemeClr val="tx1"/>
                </a:solidFill>
              </a:rPr>
              <a:t>Implementation of the service: selection and training of assistants, referral to general secondary education institutions, monitoring of the quality of support</a:t>
            </a:r>
            <a:r>
              <a:rPr lang="en-US" dirty="0" smtClean="0">
                <a:solidFill>
                  <a:schemeClr val="tx1"/>
                </a:solidFill>
              </a:rPr>
              <a:t>.</a:t>
            </a:r>
          </a:p>
          <a:p>
            <a:pPr defTabSz="457200">
              <a:lnSpc>
                <a:spcPct val="80000"/>
              </a:lnSpc>
              <a:spcBef>
                <a:spcPts val="900"/>
              </a:spcBef>
              <a:defRPr sz="1400">
                <a:latin typeface="Aktifo-A-Book"/>
                <a:ea typeface="Aktifo-A-Book"/>
                <a:cs typeface="Aktifo-A-Book"/>
                <a:sym typeface="Aktifo-A-Book"/>
              </a:defRPr>
            </a:pPr>
            <a:r>
              <a:rPr lang="en-US" dirty="0" smtClean="0">
                <a:solidFill>
                  <a:schemeClr val="accent1"/>
                </a:solidFill>
              </a:rPr>
              <a:t>III</a:t>
            </a:r>
            <a:r>
              <a:rPr lang="en-US" dirty="0">
                <a:solidFill>
                  <a:schemeClr val="tx1"/>
                </a:solidFill>
              </a:rPr>
              <a:t>. Evaluation of service effectiveness: analysis of results, feedback from participants in the educational process, improvement of the model.</a:t>
            </a:r>
            <a:endParaRPr dirty="0">
              <a:solidFill>
                <a:schemeClr val="tx1"/>
              </a:solidFill>
            </a:endParaRPr>
          </a:p>
        </p:txBody>
      </p:sp>
      <p:sp>
        <p:nvSpPr>
          <p:cNvPr id="752" name="Наявність плану заходів з реалізації стратегії розвитку інклюзивного навчання, річного плану роботи школи та інших документів, які враховують багатоманітність та потреби дітей у громаді - 32%…"/>
          <p:cNvSpPr txBox="1"/>
          <p:nvPr/>
        </p:nvSpPr>
        <p:spPr>
          <a:xfrm>
            <a:off x="550640" y="5001826"/>
            <a:ext cx="6455220" cy="17368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400"/>
              </a:spcBef>
              <a:defRPr sz="1400">
                <a:latin typeface="Aktifo-A-Book"/>
                <a:ea typeface="Aktifo-A-Book"/>
                <a:cs typeface="Aktifo-A-Book"/>
                <a:sym typeface="Aktifo-A-Book"/>
              </a:defRPr>
            </a:pPr>
            <a:r>
              <a:rPr lang="en-US" dirty="0"/>
              <a:t>The existence of an action plan for implementing the inclusive education development strategy, an annual school work plan, and other documents that take into account the diversity and needs of children in the community - 32</a:t>
            </a:r>
            <a:r>
              <a:rPr lang="en-US" dirty="0" smtClean="0"/>
              <a:t>%.</a:t>
            </a:r>
          </a:p>
          <a:p>
            <a:pPr defTabSz="457200">
              <a:lnSpc>
                <a:spcPct val="80000"/>
              </a:lnSpc>
              <a:spcBef>
                <a:spcPts val="400"/>
              </a:spcBef>
              <a:defRPr sz="1400">
                <a:latin typeface="Aktifo-A-Book"/>
                <a:ea typeface="Aktifo-A-Book"/>
                <a:cs typeface="Aktifo-A-Book"/>
                <a:sym typeface="Aktifo-A-Book"/>
              </a:defRPr>
            </a:pPr>
            <a:r>
              <a:rPr lang="en-US" dirty="0" smtClean="0"/>
              <a:t>Emphasis </a:t>
            </a:r>
            <a:r>
              <a:rPr lang="en-US" dirty="0"/>
              <a:t>on the importance of a systematic approach, planning, and integration of inclusion at all levels of education management</a:t>
            </a:r>
            <a:r>
              <a:rPr lang="en-US" dirty="0" smtClean="0"/>
              <a:t>.</a:t>
            </a:r>
          </a:p>
          <a:p>
            <a:pPr defTabSz="457200">
              <a:lnSpc>
                <a:spcPct val="80000"/>
              </a:lnSpc>
              <a:spcBef>
                <a:spcPts val="400"/>
              </a:spcBef>
              <a:defRPr sz="1400">
                <a:latin typeface="Aktifo-A-Book"/>
                <a:ea typeface="Aktifo-A-Book"/>
                <a:cs typeface="Aktifo-A-Book"/>
                <a:sym typeface="Aktifo-A-Book"/>
              </a:defRPr>
            </a:pPr>
            <a:r>
              <a:rPr lang="en-US" dirty="0" smtClean="0"/>
              <a:t>A </a:t>
            </a:r>
            <a:r>
              <a:rPr lang="en-US" dirty="0"/>
              <a:t>strong information policy aimed at promoting inclusive education in the community - 31</a:t>
            </a:r>
            <a:r>
              <a:rPr lang="en-US" dirty="0" smtClean="0"/>
              <a:t>%.</a:t>
            </a:r>
          </a:p>
          <a:p>
            <a:pPr defTabSz="457200">
              <a:lnSpc>
                <a:spcPct val="80000"/>
              </a:lnSpc>
              <a:spcBef>
                <a:spcPts val="400"/>
              </a:spcBef>
              <a:defRPr sz="1400">
                <a:latin typeface="Aktifo-A-Book"/>
                <a:ea typeface="Aktifo-A-Book"/>
                <a:cs typeface="Aktifo-A-Book"/>
                <a:sym typeface="Aktifo-A-Book"/>
              </a:defRPr>
            </a:pPr>
            <a:r>
              <a:rPr lang="en-US" dirty="0" smtClean="0"/>
              <a:t>Promotes </a:t>
            </a:r>
            <a:r>
              <a:rPr lang="en-US" dirty="0"/>
              <a:t>the formation of a positive attitude towards inclusion among parents, children, teachers, and the community as a whole.</a:t>
            </a:r>
            <a:endParaRPr dirty="0"/>
          </a:p>
        </p:txBody>
      </p:sp>
      <p:sp>
        <p:nvSpPr>
          <p:cNvPr id="753" name="Аналіз відповідей респондентів, які обрали варіант «Інше» (1,6%)"/>
          <p:cNvSpPr txBox="1"/>
          <p:nvPr/>
        </p:nvSpPr>
        <p:spPr>
          <a:xfrm>
            <a:off x="551443" y="7086537"/>
            <a:ext cx="5842998"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Analysis of responses from respondents who selected “Other” (1.6%)</a:t>
            </a:r>
            <a:endParaRPr dirty="0"/>
          </a:p>
        </p:txBody>
      </p:sp>
      <p:sp>
        <p:nvSpPr>
          <p:cNvPr id="754" name="1. Позитивна оцінка стану інклюзії у громаді / задоволення:"/>
          <p:cNvSpPr txBox="1"/>
          <p:nvPr/>
        </p:nvSpPr>
        <p:spPr>
          <a:xfrm>
            <a:off x="547598" y="7697770"/>
            <a:ext cx="5946019"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1. Positive assessment of the state of inclusion in the community / satisfaction:</a:t>
            </a:r>
            <a:endParaRPr dirty="0"/>
          </a:p>
        </p:txBody>
      </p:sp>
      <p:sp>
        <p:nvSpPr>
          <p:cNvPr id="755" name="«В нашій громаді інклюзивне навчання на достатньому рівні»…"/>
          <p:cNvSpPr txBox="1"/>
          <p:nvPr/>
        </p:nvSpPr>
        <p:spPr>
          <a:xfrm>
            <a:off x="554562" y="8210045"/>
            <a:ext cx="6107846" cy="123827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t>
            </a:r>
            <a:r>
              <a:rPr lang="en-US" dirty="0"/>
              <a:t>Inclusive education is at a sufficient level in our community</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t>
            </a:r>
            <a:r>
              <a:rPr lang="en-US" dirty="0"/>
              <a:t>I am satisfied with everything</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t>
            </a:r>
            <a:r>
              <a:rPr lang="en-US" dirty="0"/>
              <a:t>In my opinion, the institution pays sufficient attention to the development of an inclusive educational environment</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t>
            </a:r>
            <a:r>
              <a:rPr lang="en-US" dirty="0"/>
              <a:t>Everything is fine</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t>
            </a:r>
            <a:r>
              <a:rPr lang="en-US" dirty="0"/>
              <a:t>We have an improved inclusive educational environment in our community's educational institution.”</a:t>
            </a:r>
            <a:endParaRPr dirty="0"/>
          </a:p>
        </p:txBody>
      </p:sp>
      <p:sp>
        <p:nvSpPr>
          <p:cNvPr id="756" name="Частина респондентів вважає поточний стан інклюзивного освітнього середовища задовільним і не бачить потреби у значних змінах."/>
          <p:cNvSpPr txBox="1"/>
          <p:nvPr/>
        </p:nvSpPr>
        <p:spPr>
          <a:xfrm>
            <a:off x="550640" y="9652380"/>
            <a:ext cx="6455220"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400"/>
              </a:spcBef>
              <a:defRPr sz="1400">
                <a:latin typeface="Aktifo-A-Book"/>
                <a:ea typeface="Aktifo-A-Book"/>
                <a:cs typeface="Aktifo-A-Book"/>
                <a:sym typeface="Aktifo-A-Book"/>
              </a:defRPr>
            </a:lvl1pPr>
          </a:lstStyle>
          <a:p>
            <a:r>
              <a:rPr lang="en-US" dirty="0"/>
              <a:t>Some respondents consider the current state of the inclusive educational environment to be satisfactory and see no need for significant changes.</a:t>
            </a:r>
            <a:endParaRPr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8"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759"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762" name="Сгруппировать"/>
          <p:cNvGrpSpPr/>
          <p:nvPr/>
        </p:nvGrpSpPr>
        <p:grpSpPr>
          <a:xfrm>
            <a:off x="4747383" y="675982"/>
            <a:ext cx="2278082" cy="433283"/>
            <a:chOff x="0" y="0"/>
            <a:chExt cx="2278080" cy="433281"/>
          </a:xfrm>
        </p:grpSpPr>
        <p:pic>
          <p:nvPicPr>
            <p:cNvPr id="760"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761"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763" name="27"/>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27</a:t>
            </a:r>
          </a:p>
        </p:txBody>
      </p:sp>
      <p:sp>
        <p:nvSpPr>
          <p:cNvPr id="764"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765" name="2. Критика або скептицизм щодо інклюзивного навчання"/>
          <p:cNvSpPr txBox="1"/>
          <p:nvPr/>
        </p:nvSpPr>
        <p:spPr>
          <a:xfrm>
            <a:off x="547598" y="1292642"/>
            <a:ext cx="5348308"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2. Criticism or skepticism regarding inclusive education</a:t>
            </a:r>
            <a:endParaRPr dirty="0"/>
          </a:p>
        </p:txBody>
      </p:sp>
      <p:sp>
        <p:nvSpPr>
          <p:cNvPr id="766" name="«Дітям з особливими освітніми потребами необхідно навчатись у спеціальних закладах...»…"/>
          <p:cNvSpPr txBox="1"/>
          <p:nvPr/>
        </p:nvSpPr>
        <p:spPr>
          <a:xfrm>
            <a:off x="554562" y="1859475"/>
            <a:ext cx="6107846" cy="13921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Children with special educational needs should be taught in special institutions</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Children with SEN should be taught separately</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I believe that for some children, inclusion offers nothing but socialization</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The lyceum pays too much attention to inclusion. More than to regular work.”</a:t>
            </a:r>
            <a:endParaRPr dirty="0"/>
          </a:p>
        </p:txBody>
      </p:sp>
      <p:sp>
        <p:nvSpPr>
          <p:cNvPr id="767" name="Ці відповіді демонструють альтернативні думки щодо ефективності інклюзії, зокрема щодо доцільності інтеграції всіх дітей в загальний освітній процес."/>
          <p:cNvSpPr txBox="1"/>
          <p:nvPr/>
        </p:nvSpPr>
        <p:spPr>
          <a:xfrm>
            <a:off x="550640" y="3366916"/>
            <a:ext cx="6455220"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400"/>
              </a:spcBef>
              <a:defRPr sz="1400">
                <a:latin typeface="Aktifo-A-Book"/>
                <a:ea typeface="Aktifo-A-Book"/>
                <a:cs typeface="Aktifo-A-Book"/>
                <a:sym typeface="Aktifo-A-Book"/>
              </a:defRPr>
            </a:lvl1pPr>
          </a:lstStyle>
          <a:p>
            <a:r>
              <a:rPr lang="en-US" dirty="0"/>
              <a:t>These responses demonstrate alternative views on the effectiveness of inclusion, particularly regarding the advisability of integrating all children into the general education process.</a:t>
            </a:r>
            <a:endParaRPr dirty="0"/>
          </a:p>
        </p:txBody>
      </p:sp>
      <p:sp>
        <p:nvSpPr>
          <p:cNvPr id="768" name="3. Пропозиції покращення матеріально-технічного забезпечення"/>
          <p:cNvSpPr txBox="1"/>
          <p:nvPr/>
        </p:nvSpPr>
        <p:spPr>
          <a:xfrm>
            <a:off x="547598" y="4236823"/>
            <a:ext cx="5348308"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3. Proposals for improving material and technical support</a:t>
            </a:r>
            <a:endParaRPr dirty="0"/>
          </a:p>
        </p:txBody>
      </p:sp>
      <p:sp>
        <p:nvSpPr>
          <p:cNvPr id="769" name="«Створення відповідної матеріальної бази та достатнім забезпеченням кабінетів та відповідними фахівцями»…"/>
          <p:cNvSpPr txBox="1"/>
          <p:nvPr/>
        </p:nvSpPr>
        <p:spPr>
          <a:xfrm>
            <a:off x="554562" y="4803656"/>
            <a:ext cx="6107846" cy="27853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a:t>“Creation of an appropriate material base and sufficient provision of classrooms and relevant specialists</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Material and technical base</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Availability of a powerful material and technical base, methodological support for inclusive education</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Availability of resource rooms and technical support</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More assistive devices</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Material security</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Provision of educational aids to educational </a:t>
            </a:r>
            <a:r>
              <a:rPr lang="en-US" dirty="0" smtClean="0"/>
              <a:t>institutions”</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Expansion of the inclusive center</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Increased funding for the creation of resource rooms</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Adequate 100% funding at all stages of implementation</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t>
            </a:r>
            <a:r>
              <a:rPr lang="en-US" dirty="0"/>
              <a:t>Adequate funding.”</a:t>
            </a:r>
            <a:endParaRPr dirty="0"/>
          </a:p>
        </p:txBody>
      </p:sp>
      <p:sp>
        <p:nvSpPr>
          <p:cNvPr id="770" name="У більшості відповідей акцент на необхідності підвищення фінансування та покращення матеріально-технічної бази закладу освіти."/>
          <p:cNvSpPr txBox="1"/>
          <p:nvPr/>
        </p:nvSpPr>
        <p:spPr>
          <a:xfrm>
            <a:off x="550640" y="7770752"/>
            <a:ext cx="6455220"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400"/>
              </a:spcBef>
              <a:defRPr sz="1400">
                <a:latin typeface="Aktifo-A-Book"/>
                <a:ea typeface="Aktifo-A-Book"/>
                <a:cs typeface="Aktifo-A-Book"/>
                <a:sym typeface="Aktifo-A-Book"/>
              </a:defRPr>
            </a:lvl1pPr>
          </a:lstStyle>
          <a:p>
            <a:r>
              <a:rPr lang="en-US" dirty="0"/>
              <a:t>Most responses emphasized the need to increase funding and improve the material and technical base of educational institutions.</a:t>
            </a:r>
            <a:endParaRPr dirty="0"/>
          </a:p>
        </p:txBody>
      </p:sp>
      <p:sp>
        <p:nvSpPr>
          <p:cNvPr id="771" name="4. Кадрове та професійне забезпечення"/>
          <p:cNvSpPr txBox="1"/>
          <p:nvPr/>
        </p:nvSpPr>
        <p:spPr>
          <a:xfrm>
            <a:off x="547598" y="8628349"/>
            <a:ext cx="5348308"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4. Personnel and professional support</a:t>
            </a:r>
            <a:endParaRPr dirty="0"/>
          </a:p>
        </p:txBody>
      </p:sp>
      <p:sp>
        <p:nvSpPr>
          <p:cNvPr id="772" name="«Наявність фахівців для проведення корекційно-розвиткових занять»…"/>
          <p:cNvSpPr txBox="1"/>
          <p:nvPr/>
        </p:nvSpPr>
        <p:spPr>
          <a:xfrm>
            <a:off x="541862" y="8896562"/>
            <a:ext cx="6592391"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“Availability of specialists to conduct corrective and developmental classes</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t>
            </a:r>
            <a:r>
              <a:rPr lang="en-US" dirty="0"/>
              <a:t>Involvement of specialists in working with people with special educational needs”</a:t>
            </a:r>
            <a:endParaRPr dirty="0"/>
          </a:p>
        </p:txBody>
      </p:sp>
      <p:sp>
        <p:nvSpPr>
          <p:cNvPr id="773" name="Зазначається потреба в наявності вузькопрофільних фахівців у закладах освіти (вчителів логопедів, дефектологів, реабілітологів)."/>
          <p:cNvSpPr txBox="1"/>
          <p:nvPr/>
        </p:nvSpPr>
        <p:spPr>
          <a:xfrm>
            <a:off x="530732" y="9552386"/>
            <a:ext cx="6455220"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400"/>
              </a:spcBef>
              <a:defRPr sz="1400">
                <a:latin typeface="Aktifo-A-Book"/>
                <a:ea typeface="Aktifo-A-Book"/>
                <a:cs typeface="Aktifo-A-Book"/>
                <a:sym typeface="Aktifo-A-Book"/>
              </a:defRPr>
            </a:lvl1pPr>
          </a:lstStyle>
          <a:p>
            <a:r>
              <a:rPr lang="en-US" dirty="0"/>
              <a:t>There is a need for narrow-profile specialists in educational institutions (speech therapists, </a:t>
            </a:r>
            <a:r>
              <a:rPr lang="en-US" dirty="0" err="1"/>
              <a:t>defectologists</a:t>
            </a:r>
            <a:r>
              <a:rPr lang="en-US" dirty="0"/>
              <a:t>, rehabilitation specialists).</a:t>
            </a:r>
            <a:endParaRPr dirty="0"/>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5"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776"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779" name="Сгруппировать"/>
          <p:cNvGrpSpPr/>
          <p:nvPr/>
        </p:nvGrpSpPr>
        <p:grpSpPr>
          <a:xfrm>
            <a:off x="4747383" y="675982"/>
            <a:ext cx="2278082" cy="433283"/>
            <a:chOff x="0" y="0"/>
            <a:chExt cx="2278080" cy="433281"/>
          </a:xfrm>
        </p:grpSpPr>
        <p:pic>
          <p:nvPicPr>
            <p:cNvPr id="777"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778"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780" name="28"/>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28</a:t>
            </a:r>
          </a:p>
        </p:txBody>
      </p:sp>
      <p:sp>
        <p:nvSpPr>
          <p:cNvPr id="781"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782" name="5. Потреба в зміні підходів до навчання"/>
          <p:cNvSpPr txBox="1"/>
          <p:nvPr/>
        </p:nvSpPr>
        <p:spPr>
          <a:xfrm>
            <a:off x="547598" y="1314565"/>
            <a:ext cx="5348308"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5. The need to change approaches to learning</a:t>
            </a:r>
            <a:endParaRPr dirty="0"/>
          </a:p>
        </p:txBody>
      </p:sp>
      <p:sp>
        <p:nvSpPr>
          <p:cNvPr id="783" name="«Зовсім інший підхід до навчального процесу.»"/>
          <p:cNvSpPr txBox="1"/>
          <p:nvPr/>
        </p:nvSpPr>
        <p:spPr>
          <a:xfrm>
            <a:off x="554562" y="1652253"/>
            <a:ext cx="6107846"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lvl1pPr>
          </a:lstStyle>
          <a:p>
            <a:r>
              <a:rPr lang="en-US" dirty="0"/>
              <a:t>“A completely different approach to the learning process.”</a:t>
            </a:r>
            <a:endParaRPr dirty="0"/>
          </a:p>
        </p:txBody>
      </p:sp>
      <p:sp>
        <p:nvSpPr>
          <p:cNvPr id="784" name="Потреба в реформуванні або адаптації системи навчання для ефективного впровадження інклюзії."/>
          <p:cNvSpPr txBox="1"/>
          <p:nvPr/>
        </p:nvSpPr>
        <p:spPr>
          <a:xfrm>
            <a:off x="550640" y="1946460"/>
            <a:ext cx="6455220"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400"/>
              </a:spcBef>
              <a:defRPr sz="1400">
                <a:latin typeface="Aktifo-A-Book"/>
                <a:ea typeface="Aktifo-A-Book"/>
                <a:cs typeface="Aktifo-A-Book"/>
                <a:sym typeface="Aktifo-A-Book"/>
              </a:defRPr>
            </a:lvl1pPr>
          </a:lstStyle>
          <a:p>
            <a:r>
              <a:rPr lang="en-US" dirty="0"/>
              <a:t>The need to reform or adapt the education system for the effective implementation of inclusion.</a:t>
            </a:r>
            <a:endParaRPr dirty="0"/>
          </a:p>
        </p:txBody>
      </p:sp>
      <p:sp>
        <p:nvSpPr>
          <p:cNvPr id="785" name="6. Гуманізація, просвітницька робота, толерантність"/>
          <p:cNvSpPr txBox="1"/>
          <p:nvPr/>
        </p:nvSpPr>
        <p:spPr>
          <a:xfrm>
            <a:off x="547598" y="2648731"/>
            <a:ext cx="6371018" cy="25711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dirty="0" smtClean="0"/>
              <a:t>6. </a:t>
            </a:r>
            <a:r>
              <a:rPr lang="en-US" dirty="0" smtClean="0"/>
              <a:t>Humanization</a:t>
            </a:r>
            <a:r>
              <a:rPr lang="en-US" dirty="0"/>
              <a:t>, educational work, tolerance</a:t>
            </a:r>
            <a:endParaRPr sz="1466" b="0" dirty="0">
              <a:latin typeface="Calibri"/>
              <a:ea typeface="Calibri"/>
              <a:cs typeface="Calibri"/>
              <a:sym typeface="Calibri"/>
            </a:endParaRPr>
          </a:p>
        </p:txBody>
      </p:sp>
      <p:sp>
        <p:nvSpPr>
          <p:cNvPr id="786" name="«Більше пояснювати дітям, що ми всі різні, з різними можливостями. Не потрібно насміхатися чи булити дітей з розумовими порушеннями.»"/>
          <p:cNvSpPr txBox="1"/>
          <p:nvPr/>
        </p:nvSpPr>
        <p:spPr>
          <a:xfrm>
            <a:off x="554562" y="2986420"/>
            <a:ext cx="610784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“Explain </a:t>
            </a:r>
            <a:r>
              <a:rPr lang="en-US" dirty="0"/>
              <a:t>to children more that we are all different, with different abilities. There is no need to mock or bully children with intellectual disabilities.” </a:t>
            </a:r>
            <a:endParaRPr sz="1200" dirty="0">
              <a:latin typeface="Times Roman"/>
              <a:ea typeface="Times Roman"/>
              <a:cs typeface="Times Roman"/>
              <a:sym typeface="Times Roman"/>
            </a:endParaRPr>
          </a:p>
        </p:txBody>
      </p:sp>
      <p:sp>
        <p:nvSpPr>
          <p:cNvPr id="787" name="Вказано на потребу у вихованні поваги та толерантності до дітей з особливими освітніми потребами серед учнівського середовища."/>
          <p:cNvSpPr txBox="1"/>
          <p:nvPr/>
        </p:nvSpPr>
        <p:spPr>
          <a:xfrm>
            <a:off x="550640" y="3667236"/>
            <a:ext cx="6455220"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400"/>
              </a:spcBef>
              <a:defRPr sz="1400">
                <a:latin typeface="Aktifo-A-Book"/>
                <a:ea typeface="Aktifo-A-Book"/>
                <a:cs typeface="Aktifo-A-Book"/>
                <a:sym typeface="Aktifo-A-Book"/>
              </a:defRPr>
            </a:lvl1pPr>
          </a:lstStyle>
          <a:p>
            <a:r>
              <a:rPr lang="en-US" dirty="0"/>
              <a:t>The need to foster respect and tolerance for children with special educational needs among students is emphasized.</a:t>
            </a:r>
            <a:endParaRPr dirty="0"/>
          </a:p>
        </p:txBody>
      </p:sp>
      <p:sp>
        <p:nvSpPr>
          <p:cNvPr id="788" name="7. Фінансування та забезпечення засобами"/>
          <p:cNvSpPr txBox="1"/>
          <p:nvPr/>
        </p:nvSpPr>
        <p:spPr>
          <a:xfrm>
            <a:off x="547598" y="4407844"/>
            <a:ext cx="6371018"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7. Financing and provision of resources</a:t>
            </a:r>
            <a:endParaRPr dirty="0"/>
          </a:p>
        </p:txBody>
      </p:sp>
      <p:sp>
        <p:nvSpPr>
          <p:cNvPr id="789" name="«Держава має надати більше фінансування для того, щоб було більше можливостей на закупівлю дидактичних матеріалів.» (згадано двічі)"/>
          <p:cNvSpPr txBox="1"/>
          <p:nvPr/>
        </p:nvSpPr>
        <p:spPr>
          <a:xfrm>
            <a:off x="554562" y="4745532"/>
            <a:ext cx="610784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lvl1pPr>
          </a:lstStyle>
          <a:p>
            <a:r>
              <a:rPr lang="en-US" dirty="0"/>
              <a:t>“The state should provide more funding so that there are more opportunities to purchase teaching materials.” (mentioned twice)</a:t>
            </a:r>
            <a:endParaRPr dirty="0"/>
          </a:p>
        </p:txBody>
      </p:sp>
      <p:sp>
        <p:nvSpPr>
          <p:cNvPr id="790" name="8. Комплексна відповідь (включає кілька напрямів)"/>
          <p:cNvSpPr txBox="1"/>
          <p:nvPr/>
        </p:nvSpPr>
        <p:spPr>
          <a:xfrm>
            <a:off x="547598" y="5629282"/>
            <a:ext cx="6371018"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8. Comprehensive response (includes several areas)</a:t>
            </a:r>
            <a:endParaRPr dirty="0"/>
          </a:p>
        </p:txBody>
      </p:sp>
      <p:sp>
        <p:nvSpPr>
          <p:cNvPr id="791" name="«1.Забезпечення матеріально-технічного оснащення. 2. Підвищення кваліфікації педагогів. 3. Формування позитивного ставлення до інклюзії серед учнів, педагогів, батьків.»"/>
          <p:cNvSpPr txBox="1"/>
          <p:nvPr/>
        </p:nvSpPr>
        <p:spPr>
          <a:xfrm>
            <a:off x="554562" y="5966971"/>
            <a:ext cx="610784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lvl1pPr>
          </a:lstStyle>
          <a:p>
            <a:r>
              <a:rPr lang="en-US" dirty="0"/>
              <a:t>“1. Provision of material and technical equipment. 2. Professional development of teachers. 3. Fostering a positive attitude toward inclusion among students, teachers, and parents.”</a:t>
            </a:r>
            <a:endParaRPr dirty="0"/>
          </a:p>
        </p:txBody>
      </p:sp>
      <p:sp>
        <p:nvSpPr>
          <p:cNvPr id="792" name="9. Важко відповісти"/>
          <p:cNvSpPr txBox="1"/>
          <p:nvPr/>
        </p:nvSpPr>
        <p:spPr>
          <a:xfrm>
            <a:off x="547598" y="6858180"/>
            <a:ext cx="6371018"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dirty="0" smtClean="0"/>
              <a:t>9. </a:t>
            </a:r>
            <a:r>
              <a:rPr lang="en-US" dirty="0" smtClean="0"/>
              <a:t> </a:t>
            </a:r>
            <a:r>
              <a:rPr lang="en-US" dirty="0"/>
              <a:t>It's difficult to answer. </a:t>
            </a:r>
            <a:endParaRPr sz="1200" b="0" dirty="0">
              <a:latin typeface="Times Roman"/>
              <a:ea typeface="Times Roman"/>
              <a:cs typeface="Times Roman"/>
              <a:sym typeface="Times Roman"/>
            </a:endParaRPr>
          </a:p>
        </p:txBody>
      </p:sp>
      <p:sp>
        <p:nvSpPr>
          <p:cNvPr id="793" name="«Я не знаю як відповісти, головне щоб дітям це допомогло.»"/>
          <p:cNvSpPr txBox="1"/>
          <p:nvPr/>
        </p:nvSpPr>
        <p:spPr>
          <a:xfrm>
            <a:off x="554562" y="7195869"/>
            <a:ext cx="610784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lvl1pPr>
          </a:lstStyle>
          <a:p>
            <a:r>
              <a:rPr lang="en-US" dirty="0"/>
              <a:t>“I don't know how to answer that, the main thing is that it helps the children.”</a:t>
            </a:r>
            <a:endParaRPr dirty="0"/>
          </a:p>
        </p:txBody>
      </p:sp>
      <p:sp>
        <p:nvSpPr>
          <p:cNvPr id="794" name="Варіант «Інше» охоплює різноманітні позиції - від повного схвалення інклюзії до її критики. Більшість відповідей фокусуються на матеріально-технічному забезпеченні та потребі в кваліфікованих кадрах, що узгоджується з основними позиціями серед запропонов"/>
          <p:cNvSpPr txBox="1"/>
          <p:nvPr/>
        </p:nvSpPr>
        <p:spPr>
          <a:xfrm>
            <a:off x="570246" y="7863127"/>
            <a:ext cx="6455220"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400"/>
              </a:spcBef>
              <a:defRPr sz="1400">
                <a:latin typeface="Aktifo-A-Book"/>
                <a:ea typeface="Aktifo-A-Book"/>
                <a:cs typeface="Aktifo-A-Book"/>
                <a:sym typeface="Aktifo-A-Book"/>
              </a:defRPr>
            </a:pPr>
            <a:r>
              <a:rPr lang="en-US" dirty="0"/>
              <a:t>The “Other” option covers a </a:t>
            </a:r>
            <a:r>
              <a:rPr lang="en-US" b="1" dirty="0"/>
              <a:t>variety of positions</a:t>
            </a:r>
            <a:r>
              <a:rPr lang="en-US" dirty="0"/>
              <a:t>, ranging </a:t>
            </a:r>
            <a:r>
              <a:rPr lang="en-US" b="1" dirty="0"/>
              <a:t>from full approval of inclusion to criticism of it</a:t>
            </a:r>
            <a:r>
              <a:rPr lang="en-US" dirty="0"/>
              <a:t>. Most responses focus on </a:t>
            </a:r>
            <a:r>
              <a:rPr lang="en-US" b="1" dirty="0"/>
              <a:t>material and technical support and the need for qualified personnel</a:t>
            </a:r>
            <a:r>
              <a:rPr lang="en-US" dirty="0"/>
              <a:t>, which is consistent with the main positions among the options offered. There are also </a:t>
            </a:r>
            <a:r>
              <a:rPr lang="en-US" b="1" dirty="0"/>
              <a:t>alternative views </a:t>
            </a:r>
            <a:r>
              <a:rPr lang="en-US" dirty="0"/>
              <a:t>on the forms of education for children with special educational needs, which should be taken into account in future communication policy and when planning changes.</a:t>
            </a:r>
            <a:endParaRPr dirty="0"/>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6"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797"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800" name="Сгруппировать"/>
          <p:cNvGrpSpPr/>
          <p:nvPr/>
        </p:nvGrpSpPr>
        <p:grpSpPr>
          <a:xfrm>
            <a:off x="4747383" y="675982"/>
            <a:ext cx="2278082" cy="433283"/>
            <a:chOff x="0" y="0"/>
            <a:chExt cx="2278080" cy="433281"/>
          </a:xfrm>
        </p:grpSpPr>
        <p:pic>
          <p:nvPicPr>
            <p:cNvPr id="798"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799"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801" name="29"/>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29</a:t>
            </a:r>
          </a:p>
        </p:txBody>
      </p:sp>
      <p:sp>
        <p:nvSpPr>
          <p:cNvPr id="802"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803" name="Рисунок 11. Частота вибору варіантів відповідей для удосконалення освітнього простору в громадах Полтавської і Кіровоградської областей"/>
          <p:cNvSpPr txBox="1"/>
          <p:nvPr/>
        </p:nvSpPr>
        <p:spPr>
          <a:xfrm>
            <a:off x="521932" y="5590790"/>
            <a:ext cx="6212593"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smtClean="0">
                <a:solidFill>
                  <a:schemeClr val="accent1"/>
                </a:solidFill>
              </a:rPr>
              <a:t>Figure </a:t>
            </a:r>
            <a:r>
              <a:rPr lang="en-US" dirty="0">
                <a:solidFill>
                  <a:schemeClr val="accent1"/>
                </a:solidFill>
              </a:rPr>
              <a:t>11. </a:t>
            </a:r>
            <a:r>
              <a:rPr lang="en-US" dirty="0">
                <a:solidFill>
                  <a:schemeClr val="tx1"/>
                </a:solidFill>
              </a:rPr>
              <a:t>Frequency of selection of response options for improving the educational environment in communities in the Poltava and </a:t>
            </a:r>
            <a:r>
              <a:rPr lang="en-US" dirty="0" err="1">
                <a:solidFill>
                  <a:schemeClr val="tx1"/>
                </a:solidFill>
              </a:rPr>
              <a:t>Kirovohrad</a:t>
            </a:r>
            <a:r>
              <a:rPr lang="en-US" dirty="0">
                <a:solidFill>
                  <a:schemeClr val="tx1"/>
                </a:solidFill>
              </a:rPr>
              <a:t> regions </a:t>
            </a:r>
            <a:endParaRPr sz="1200" b="0" dirty="0">
              <a:solidFill>
                <a:schemeClr val="tx1"/>
              </a:solidFill>
              <a:latin typeface="Times Roman"/>
              <a:ea typeface="Times Roman"/>
              <a:cs typeface="Times Roman"/>
              <a:sym typeface="Times Roman"/>
            </a:endParaRPr>
          </a:p>
        </p:txBody>
      </p:sp>
      <p:graphicFrame>
        <p:nvGraphicFramePr>
          <p:cNvPr id="804" name="Двухмерная полосчатая диаграмма"/>
          <p:cNvGraphicFramePr/>
          <p:nvPr/>
        </p:nvGraphicFramePr>
        <p:xfrm>
          <a:off x="2305079" y="912698"/>
          <a:ext cx="4577479" cy="4122402"/>
        </p:xfrm>
        <a:graphic>
          <a:graphicData uri="http://schemas.openxmlformats.org/drawingml/2006/chart">
            <c:chart xmlns:c="http://schemas.openxmlformats.org/drawingml/2006/chart" xmlns:r="http://schemas.openxmlformats.org/officeDocument/2006/relationships" r:id="rId6"/>
          </a:graphicData>
        </a:graphic>
      </p:graphicFrame>
      <p:sp>
        <p:nvSpPr>
          <p:cNvPr id="805" name="0                          10                          20                         30                          40                50               60"/>
          <p:cNvSpPr txBox="1"/>
          <p:nvPr/>
        </p:nvSpPr>
        <p:spPr>
          <a:xfrm>
            <a:off x="2515602" y="4957999"/>
            <a:ext cx="4784333" cy="14830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60000"/>
              </a:lnSpc>
              <a:spcBef>
                <a:spcPts val="0"/>
              </a:spcBef>
              <a:defRPr sz="900">
                <a:solidFill>
                  <a:srgbClr val="929292"/>
                </a:solidFill>
                <a:latin typeface="Aktifo-A-Book"/>
                <a:ea typeface="Aktifo-A-Book"/>
                <a:cs typeface="Aktifo-A-Book"/>
                <a:sym typeface="Aktifo-A-Book"/>
              </a:defRPr>
            </a:lvl1pPr>
          </a:lstStyle>
          <a:p>
            <a:r>
              <a:t>0                          10                          20                         30                          40                50               60                           </a:t>
            </a:r>
          </a:p>
        </p:txBody>
      </p:sp>
      <p:sp>
        <p:nvSpPr>
          <p:cNvPr id="806" name="Частота. вибору відповіді (%)"/>
          <p:cNvSpPr txBox="1"/>
          <p:nvPr/>
        </p:nvSpPr>
        <p:spPr>
          <a:xfrm>
            <a:off x="3575428" y="5175253"/>
            <a:ext cx="2373162" cy="16721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5742" tIns="15742" rIns="15742" bIns="15742">
            <a:spAutoFit/>
          </a:bodyPr>
          <a:lstStyle>
            <a:lvl1pPr algn="ctr" defTabSz="457200">
              <a:lnSpc>
                <a:spcPct val="80000"/>
              </a:lnSpc>
              <a:spcBef>
                <a:spcPts val="0"/>
              </a:spcBef>
              <a:defRPr sz="1100" b="1">
                <a:latin typeface="Aktifo-A-Book"/>
                <a:ea typeface="Aktifo-A-Book"/>
                <a:cs typeface="Aktifo-A-Book"/>
                <a:sym typeface="Aktifo-A-Book"/>
              </a:defRPr>
            </a:lvl1pPr>
          </a:lstStyle>
          <a:p>
            <a:r>
              <a:rPr lang="en-US" dirty="0"/>
              <a:t>Frequency of </a:t>
            </a:r>
            <a:r>
              <a:rPr lang="en-US" dirty="0" smtClean="0"/>
              <a:t>responses (%)</a:t>
            </a:r>
            <a:endParaRPr dirty="0"/>
          </a:p>
        </p:txBody>
      </p:sp>
      <p:sp>
        <p:nvSpPr>
          <p:cNvPr id="807" name="Інше"/>
          <p:cNvSpPr txBox="1"/>
          <p:nvPr/>
        </p:nvSpPr>
        <p:spPr>
          <a:xfrm>
            <a:off x="535379" y="1447129"/>
            <a:ext cx="1912468" cy="16754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r" defTabSz="457200">
              <a:lnSpc>
                <a:spcPct val="80000"/>
              </a:lnSpc>
              <a:spcBef>
                <a:spcPts val="0"/>
              </a:spcBef>
              <a:defRPr sz="1100" b="1">
                <a:latin typeface="Aktifo-A-Book"/>
                <a:ea typeface="Aktifo-A-Book"/>
                <a:cs typeface="Aktifo-A-Book"/>
                <a:sym typeface="Aktifo-A-Book"/>
              </a:defRPr>
            </a:lvl1pPr>
          </a:lstStyle>
          <a:p>
            <a:r>
              <a:rPr lang="en-US" dirty="0"/>
              <a:t>Other</a:t>
            </a:r>
            <a:endParaRPr dirty="0"/>
          </a:p>
        </p:txBody>
      </p:sp>
      <p:sp>
        <p:nvSpPr>
          <p:cNvPr id="808" name="Планування інклюзії…"/>
          <p:cNvSpPr txBox="1"/>
          <p:nvPr/>
        </p:nvSpPr>
        <p:spPr>
          <a:xfrm>
            <a:off x="535379" y="2014396"/>
            <a:ext cx="1912468" cy="4380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80000"/>
              </a:lnSpc>
              <a:spcBef>
                <a:spcPts val="0"/>
              </a:spcBef>
              <a:defRPr sz="1100" b="1">
                <a:latin typeface="Aktifo-A-Book"/>
                <a:ea typeface="Aktifo-A-Book"/>
                <a:cs typeface="Aktifo-A-Book"/>
                <a:sym typeface="Aktifo-A-Book"/>
              </a:defRPr>
            </a:pPr>
            <a:r>
              <a:rPr lang="en-US" dirty="0"/>
              <a:t>Planning for inclusion(strategy, documents)</a:t>
            </a:r>
            <a:endParaRPr dirty="0"/>
          </a:p>
        </p:txBody>
      </p:sp>
      <p:sp>
        <p:nvSpPr>
          <p:cNvPr id="809" name="Інформаційна політика"/>
          <p:cNvSpPr txBox="1"/>
          <p:nvPr/>
        </p:nvSpPr>
        <p:spPr>
          <a:xfrm>
            <a:off x="1068779" y="2581662"/>
            <a:ext cx="1357041" cy="30263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r" defTabSz="457200">
              <a:lnSpc>
                <a:spcPct val="80000"/>
              </a:lnSpc>
              <a:spcBef>
                <a:spcPts val="0"/>
              </a:spcBef>
              <a:defRPr sz="1100" b="1">
                <a:latin typeface="Aktifo-A-Book"/>
                <a:ea typeface="Aktifo-A-Book"/>
                <a:cs typeface="Aktifo-A-Book"/>
                <a:sym typeface="Aktifo-A-Book"/>
              </a:defRPr>
            </a:lvl1pPr>
          </a:lstStyle>
          <a:p>
            <a:r>
              <a:rPr lang="en-US" dirty="0" smtClean="0"/>
              <a:t>Information</a:t>
            </a:r>
          </a:p>
          <a:p>
            <a:r>
              <a:rPr lang="en-US" dirty="0" smtClean="0"/>
              <a:t> </a:t>
            </a:r>
            <a:r>
              <a:rPr lang="en-US" dirty="0"/>
              <a:t>policy</a:t>
            </a:r>
            <a:endParaRPr dirty="0"/>
          </a:p>
        </p:txBody>
      </p:sp>
      <p:sp>
        <p:nvSpPr>
          <p:cNvPr id="810" name="Наявність асистентів"/>
          <p:cNvSpPr txBox="1"/>
          <p:nvPr/>
        </p:nvSpPr>
        <p:spPr>
          <a:xfrm>
            <a:off x="1068779" y="3216662"/>
            <a:ext cx="1357041" cy="30263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r" defTabSz="457200">
              <a:lnSpc>
                <a:spcPct val="80000"/>
              </a:lnSpc>
              <a:spcBef>
                <a:spcPts val="0"/>
              </a:spcBef>
              <a:defRPr sz="1100" b="1">
                <a:latin typeface="Aktifo-A-Book"/>
                <a:ea typeface="Aktifo-A-Book"/>
                <a:cs typeface="Aktifo-A-Book"/>
                <a:sym typeface="Aktifo-A-Book"/>
              </a:defRPr>
            </a:lvl1pPr>
          </a:lstStyle>
          <a:p>
            <a:r>
              <a:rPr lang="en-US" dirty="0"/>
              <a:t>Availability of assistants</a:t>
            </a:r>
            <a:endParaRPr dirty="0"/>
          </a:p>
        </p:txBody>
      </p:sp>
      <p:sp>
        <p:nvSpPr>
          <p:cNvPr id="811" name="Фізична доступність…"/>
          <p:cNvSpPr txBox="1"/>
          <p:nvPr/>
        </p:nvSpPr>
        <p:spPr>
          <a:xfrm>
            <a:off x="535379" y="3733217"/>
            <a:ext cx="1912468" cy="30263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80000"/>
              </a:lnSpc>
              <a:spcBef>
                <a:spcPts val="0"/>
              </a:spcBef>
              <a:defRPr sz="1100" b="1">
                <a:latin typeface="Aktifo-A-Book"/>
                <a:ea typeface="Aktifo-A-Book"/>
                <a:cs typeface="Aktifo-A-Book"/>
                <a:sym typeface="Aktifo-A-Book"/>
              </a:defRPr>
            </a:pPr>
            <a:r>
              <a:rPr lang="en-US" dirty="0"/>
              <a:t>Physical accessibility</a:t>
            </a:r>
            <a:r>
              <a:rPr lang="en-US" dirty="0" smtClean="0"/>
              <a:t>( renovation </a:t>
            </a:r>
            <a:r>
              <a:rPr lang="en-US" dirty="0"/>
              <a:t>of facilities)</a:t>
            </a:r>
            <a:endParaRPr dirty="0"/>
          </a:p>
        </p:txBody>
      </p:sp>
      <p:sp>
        <p:nvSpPr>
          <p:cNvPr id="812" name="Кадрове забезпечення (підвищення кваліфікації)"/>
          <p:cNvSpPr txBox="1"/>
          <p:nvPr/>
        </p:nvSpPr>
        <p:spPr>
          <a:xfrm>
            <a:off x="573479" y="4388523"/>
            <a:ext cx="1836268" cy="30263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80000"/>
              </a:lnSpc>
              <a:spcBef>
                <a:spcPts val="0"/>
              </a:spcBef>
              <a:defRPr sz="1100" b="1">
                <a:latin typeface="Aktifo-A-Book"/>
                <a:ea typeface="Aktifo-A-Book"/>
                <a:cs typeface="Aktifo-A-Book"/>
                <a:sym typeface="Aktifo-A-Book"/>
              </a:defRPr>
            </a:pPr>
            <a:r>
              <a:rPr lang="en-US" dirty="0"/>
              <a:t>Staffing (professional development)</a:t>
            </a:r>
            <a:endParaRPr b="0" dirty="0"/>
          </a:p>
        </p:txBody>
      </p:sp>
      <p:sp>
        <p:nvSpPr>
          <p:cNvPr id="813" name="У Полтавській та Кіровоградській областях спостерігається узгодженість у баченні ключових чинників, необхідних для розвитку інклюзії. Серед пріоритетів респонденти відзначають потребу у кваліфікованих кадрах, доступній інфраструктурі, присутності асистен"/>
          <p:cNvSpPr txBox="1"/>
          <p:nvPr/>
        </p:nvSpPr>
        <p:spPr>
          <a:xfrm>
            <a:off x="550640" y="6346931"/>
            <a:ext cx="6455220"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400"/>
              </a:spcBef>
              <a:defRPr sz="1400">
                <a:latin typeface="Aktifo-A-Book"/>
                <a:ea typeface="Aktifo-A-Book"/>
                <a:cs typeface="Aktifo-A-Book"/>
                <a:sym typeface="Aktifo-A-Book"/>
              </a:defRPr>
            </a:lvl1pPr>
          </a:lstStyle>
          <a:p>
            <a:r>
              <a:rPr lang="en-US" dirty="0"/>
              <a:t>In the Poltava and </a:t>
            </a:r>
            <a:r>
              <a:rPr lang="en-US" dirty="0" err="1"/>
              <a:t>Kirovohrad</a:t>
            </a:r>
            <a:r>
              <a:rPr lang="en-US" dirty="0"/>
              <a:t> regions, there is agreement on the key factors necessary for the development of inclusion. Among the priorities, respondents note the need for qualified personnel, accessible infrastructure, the presence of teacher or child assistants, state strategic planning, and adequate material and technical support. Thus, we can speak of nationwide challenges and demands that are common to communities in different regions.</a:t>
            </a:r>
            <a:endParaRPr dirty="0"/>
          </a:p>
        </p:txBody>
      </p:sp>
      <p:sp>
        <p:nvSpPr>
          <p:cNvPr id="814" name="Аналіз відкритих відповідей та загального розподілу вибраних варіантів показує подібну тенденцію у двох регіонах:"/>
          <p:cNvSpPr txBox="1"/>
          <p:nvPr/>
        </p:nvSpPr>
        <p:spPr>
          <a:xfrm>
            <a:off x="536807" y="8315979"/>
            <a:ext cx="6212592"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b="1">
                <a:solidFill>
                  <a:srgbClr val="00A0D6"/>
                </a:solidFill>
                <a:latin typeface="Aktifo-A-Book"/>
                <a:ea typeface="Aktifo-A-Book"/>
                <a:cs typeface="Aktifo-A-Book"/>
                <a:sym typeface="Aktifo-A-Book"/>
              </a:defRPr>
            </a:lvl1pPr>
          </a:lstStyle>
          <a:p>
            <a:r>
              <a:rPr lang="en-US" dirty="0"/>
              <a:t>Analysis of open-ended responses and the overall distribution of selected options shows a similar trend in both regions:</a:t>
            </a:r>
            <a:endParaRPr dirty="0"/>
          </a:p>
        </p:txBody>
      </p:sp>
      <p:sp>
        <p:nvSpPr>
          <p:cNvPr id="815" name="1. У Полтавській області найчастіше обирали:"/>
          <p:cNvSpPr txBox="1"/>
          <p:nvPr/>
        </p:nvSpPr>
        <p:spPr>
          <a:xfrm>
            <a:off x="541941" y="8866202"/>
            <a:ext cx="6371018" cy="2069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b="1">
                <a:solidFill>
                  <a:srgbClr val="00A0D6"/>
                </a:solidFill>
                <a:latin typeface="Aktifo-A-Book"/>
                <a:ea typeface="Aktifo-A-Book"/>
                <a:cs typeface="Aktifo-A-Book"/>
                <a:sym typeface="Aktifo-A-Book"/>
              </a:defRPr>
            </a:lvl1pPr>
          </a:lstStyle>
          <a:p>
            <a:r>
              <a:rPr lang="en-US" dirty="0"/>
              <a:t>1. In the Poltava region, the most popular choices were:</a:t>
            </a:r>
            <a:endParaRPr dirty="0"/>
          </a:p>
        </p:txBody>
      </p:sp>
      <p:sp>
        <p:nvSpPr>
          <p:cNvPr id="816" name="Забезпечення фахової підготовки педагогів…"/>
          <p:cNvSpPr txBox="1"/>
          <p:nvPr/>
        </p:nvSpPr>
        <p:spPr>
          <a:xfrm>
            <a:off x="548905" y="9082567"/>
            <a:ext cx="6107846" cy="65144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a:t>Ensuring professional training for </a:t>
            </a:r>
            <a:r>
              <a:rPr lang="en-US" dirty="0" smtClean="0"/>
              <a:t>teachers</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Physical </a:t>
            </a:r>
            <a:r>
              <a:rPr lang="en-US" dirty="0"/>
              <a:t>accessibility of the educational </a:t>
            </a:r>
            <a:r>
              <a:rPr lang="en-US" dirty="0" smtClean="0"/>
              <a:t>environment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The </a:t>
            </a:r>
            <a:r>
              <a:rPr lang="en-US" dirty="0"/>
              <a:t>need to provide teacher/child assistants</a:t>
            </a:r>
            <a:endParaRPr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6"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197"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pic>
        <p:nvPicPr>
          <p:cNvPr id="198" name="Изображение" descr="Изображение"/>
          <p:cNvPicPr>
            <a:picLocks noChangeAspect="1"/>
          </p:cNvPicPr>
          <p:nvPr/>
        </p:nvPicPr>
        <p:blipFill>
          <a:blip r:embed="rId4"/>
          <a:stretch>
            <a:fillRect/>
          </a:stretch>
        </p:blipFill>
        <p:spPr>
          <a:xfrm>
            <a:off x="5940747" y="9243570"/>
            <a:ext cx="1479995" cy="1645743"/>
          </a:xfrm>
          <a:prstGeom prst="rect">
            <a:avLst/>
          </a:prstGeom>
          <a:ln w="3175">
            <a:miter lim="400000"/>
          </a:ln>
        </p:spPr>
      </p:pic>
      <p:grpSp>
        <p:nvGrpSpPr>
          <p:cNvPr id="201" name="Сгруппировать"/>
          <p:cNvGrpSpPr/>
          <p:nvPr/>
        </p:nvGrpSpPr>
        <p:grpSpPr>
          <a:xfrm>
            <a:off x="4747383" y="675982"/>
            <a:ext cx="2278082" cy="433283"/>
            <a:chOff x="0" y="0"/>
            <a:chExt cx="2278080" cy="433281"/>
          </a:xfrm>
        </p:grpSpPr>
        <p:pic>
          <p:nvPicPr>
            <p:cNvPr id="199" name="Изображение" descr="Изображение"/>
            <p:cNvPicPr>
              <a:picLocks noChangeAspect="1"/>
            </p:cNvPicPr>
            <p:nvPr/>
          </p:nvPicPr>
          <p:blipFill>
            <a:blip r:embed="rId5"/>
            <a:stretch>
              <a:fillRect/>
            </a:stretch>
          </p:blipFill>
          <p:spPr>
            <a:xfrm>
              <a:off x="1201206" y="101868"/>
              <a:ext cx="1076875" cy="229545"/>
            </a:xfrm>
            <a:prstGeom prst="rect">
              <a:avLst/>
            </a:prstGeom>
            <a:ln w="3175" cap="flat">
              <a:noFill/>
              <a:miter lim="400000"/>
            </a:ln>
            <a:effectLst/>
          </p:spPr>
        </p:pic>
        <p:pic>
          <p:nvPicPr>
            <p:cNvPr id="200" name="Изображение" descr="Изображение"/>
            <p:cNvPicPr>
              <a:picLocks noChangeAspect="1"/>
            </p:cNvPicPr>
            <p:nvPr/>
          </p:nvPicPr>
          <p:blipFill>
            <a:blip r:embed="rId6"/>
            <a:stretch>
              <a:fillRect/>
            </a:stretch>
          </p:blipFill>
          <p:spPr>
            <a:xfrm>
              <a:off x="0" y="0"/>
              <a:ext cx="891672" cy="433282"/>
            </a:xfrm>
            <a:prstGeom prst="rect">
              <a:avLst/>
            </a:prstGeom>
            <a:ln w="3175" cap="flat">
              <a:noFill/>
              <a:miter lim="400000"/>
            </a:ln>
            <a:effectLst/>
          </p:spPr>
        </p:pic>
      </p:grpSp>
      <p:sp>
        <p:nvSpPr>
          <p:cNvPr id="202" name="Линия"/>
          <p:cNvSpPr/>
          <p:nvPr/>
        </p:nvSpPr>
        <p:spPr>
          <a:xfrm>
            <a:off x="3324293" y="7228862"/>
            <a:ext cx="826257" cy="35170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sp>
        <p:nvSpPr>
          <p:cNvPr id="203" name="Линия"/>
          <p:cNvSpPr/>
          <p:nvPr/>
        </p:nvSpPr>
        <p:spPr>
          <a:xfrm>
            <a:off x="4755023" y="6813047"/>
            <a:ext cx="1" cy="220340"/>
          </a:xfrm>
          <a:prstGeom prst="line">
            <a:avLst/>
          </a:prstGeom>
          <a:ln>
            <a:solidFill>
              <a:srgbClr val="929292"/>
            </a:solidFill>
            <a:miter lim="400000"/>
            <a:headEnd type="oval"/>
            <a:tailEnd type="oval"/>
          </a:ln>
        </p:spPr>
        <p:txBody>
          <a:bodyPr lIns="15742" tIns="15742" rIns="15742" bIns="15742" anchor="ctr"/>
          <a:lstStyle/>
          <a:p>
            <a:endParaRPr/>
          </a:p>
        </p:txBody>
      </p:sp>
      <p:sp>
        <p:nvSpPr>
          <p:cNvPr id="204" name="Линия"/>
          <p:cNvSpPr/>
          <p:nvPr/>
        </p:nvSpPr>
        <p:spPr>
          <a:xfrm flipV="1">
            <a:off x="6275642" y="7134904"/>
            <a:ext cx="1" cy="378679"/>
          </a:xfrm>
          <a:prstGeom prst="line">
            <a:avLst/>
          </a:prstGeom>
          <a:ln>
            <a:solidFill>
              <a:srgbClr val="929292"/>
            </a:solidFill>
            <a:miter lim="400000"/>
            <a:headEnd type="oval"/>
            <a:tailEnd type="oval"/>
          </a:ln>
        </p:spPr>
        <p:txBody>
          <a:bodyPr lIns="15742" tIns="15742" rIns="15742" bIns="15742" anchor="ctr"/>
          <a:lstStyle/>
          <a:p>
            <a:endParaRPr/>
          </a:p>
        </p:txBody>
      </p:sp>
      <p:sp>
        <p:nvSpPr>
          <p:cNvPr id="205" name="Линия"/>
          <p:cNvSpPr/>
          <p:nvPr/>
        </p:nvSpPr>
        <p:spPr>
          <a:xfrm>
            <a:off x="4161313" y="9156824"/>
            <a:ext cx="373845" cy="33720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path>
            </a:pathLst>
          </a:custGeom>
          <a:ln>
            <a:solidFill>
              <a:srgbClr val="929292"/>
            </a:solidFill>
            <a:miter lim="400000"/>
            <a:headEnd type="oval"/>
            <a:tailEnd type="oval"/>
          </a:ln>
        </p:spPr>
        <p:txBody>
          <a:bodyPr lIns="15742" tIns="15742" rIns="15742" bIns="15742" anchor="ctr"/>
          <a:lstStyle/>
          <a:p>
            <a:endParaRPr/>
          </a:p>
        </p:txBody>
      </p:sp>
      <p:sp>
        <p:nvSpPr>
          <p:cNvPr id="206" name="Об’єкт…"/>
          <p:cNvSpPr txBox="1"/>
          <p:nvPr/>
        </p:nvSpPr>
        <p:spPr>
          <a:xfrm>
            <a:off x="517757" y="1340821"/>
            <a:ext cx="2680724"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Research </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Object</a:t>
            </a:r>
            <a:r>
              <a:rPr lang="uk-UA" dirty="0" smtClean="0"/>
              <a:t>:</a:t>
            </a:r>
            <a:endParaRPr lang="uk-UA" dirty="0"/>
          </a:p>
        </p:txBody>
      </p:sp>
      <p:sp>
        <p:nvSpPr>
          <p:cNvPr id="207" name="реалізація інклюзивної політики в територіальних громадах, зокрема організація інклюзивного освітнього середовища."/>
          <p:cNvSpPr txBox="1"/>
          <p:nvPr/>
        </p:nvSpPr>
        <p:spPr>
          <a:xfrm>
            <a:off x="536807" y="1984593"/>
            <a:ext cx="24474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rPr lang="en-US" dirty="0"/>
              <a:t>implementation of inclusive policies in local communities, in particular the organization of an inclusive educational environment.</a:t>
            </a:r>
            <a:endParaRPr dirty="0"/>
          </a:p>
        </p:txBody>
      </p:sp>
      <p:sp>
        <p:nvSpPr>
          <p:cNvPr id="208" name="Предмет…"/>
          <p:cNvSpPr txBox="1"/>
          <p:nvPr/>
        </p:nvSpPr>
        <p:spPr>
          <a:xfrm>
            <a:off x="3376325" y="1344430"/>
            <a:ext cx="3316265"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Research </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Subject</a:t>
            </a:r>
            <a:r>
              <a:rPr lang="uk-UA" dirty="0" smtClean="0"/>
              <a:t>:</a:t>
            </a:r>
            <a:r>
              <a:rPr dirty="0" smtClean="0"/>
              <a:t> </a:t>
            </a:r>
            <a:endParaRPr dirty="0"/>
          </a:p>
        </p:txBody>
      </p:sp>
      <p:sp>
        <p:nvSpPr>
          <p:cNvPr id="209" name="стан впровадження інклюзивної…"/>
          <p:cNvSpPr txBox="1"/>
          <p:nvPr/>
        </p:nvSpPr>
        <p:spPr>
          <a:xfrm>
            <a:off x="3392524" y="1939523"/>
            <a:ext cx="3595484"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a:latin typeface="Aktifo-A-Book"/>
                <a:ea typeface="Aktifo-A-Book"/>
                <a:cs typeface="Aktifo-A-Book"/>
                <a:sym typeface="Aktifo-A-Book"/>
              </a:defRPr>
            </a:pPr>
            <a:r>
              <a:rPr lang="en-US" dirty="0"/>
              <a:t>the status of inclusive education implementation in the community, barriers and resources, as well as the needs for developing local action plans to implement the National Strategy for the Development of Inclusive Education until 2029.</a:t>
            </a:r>
            <a:endParaRPr dirty="0"/>
          </a:p>
        </p:txBody>
      </p:sp>
      <p:sp>
        <p:nvSpPr>
          <p:cNvPr id="210" name="Методологія збору даних:"/>
          <p:cNvSpPr txBox="1"/>
          <p:nvPr/>
        </p:nvSpPr>
        <p:spPr>
          <a:xfrm>
            <a:off x="524107" y="3382284"/>
            <a:ext cx="3316265" cy="2533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Data collection methodology: </a:t>
            </a:r>
            <a:endParaRPr b="0" dirty="0"/>
          </a:p>
        </p:txBody>
      </p:sp>
      <p:sp>
        <p:nvSpPr>
          <p:cNvPr id="211" name="сонлайн опитування, що дозволило забезпечити конфіденційність…"/>
          <p:cNvSpPr txBox="1"/>
          <p:nvPr/>
        </p:nvSpPr>
        <p:spPr>
          <a:xfrm>
            <a:off x="549507" y="3688340"/>
            <a:ext cx="64828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a:latin typeface="Aktifo-A-Book"/>
                <a:ea typeface="Aktifo-A-Book"/>
                <a:cs typeface="Aktifo-A-Book"/>
                <a:sym typeface="Aktifo-A-Book"/>
              </a:defRPr>
            </a:pPr>
            <a:r>
              <a:rPr lang="en-US" dirty="0"/>
              <a:t>online survey, which ensured the confidentiality and openness of respondents' answers. The survey was conducted between May 1, 2025, and June 30, 2025. The survey form consists of 17 questions of various types: closed questions (answer options), Likert scales, and several open questions to obtain more detailed comments. </a:t>
            </a:r>
            <a:endParaRPr dirty="0"/>
          </a:p>
        </p:txBody>
      </p:sp>
      <p:sp>
        <p:nvSpPr>
          <p:cNvPr id="212" name="Опис вибірки респондентів"/>
          <p:cNvSpPr txBox="1"/>
          <p:nvPr/>
        </p:nvSpPr>
        <p:spPr>
          <a:xfrm>
            <a:off x="500616" y="5281086"/>
            <a:ext cx="3955943" cy="42773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15742" tIns="15742" rIns="15742" bIns="15742" anchor="ctr">
            <a:spAutoFit/>
          </a:bodyPr>
          <a:lstStyle>
            <a:lvl1pPr defTabSz="457200">
              <a:lnSpc>
                <a:spcPct val="70000"/>
              </a:lnSpc>
              <a:spcBef>
                <a:spcPts val="0"/>
              </a:spcBef>
              <a:defRPr>
                <a:solidFill>
                  <a:srgbClr val="00A0D6"/>
                </a:solidFill>
                <a:latin typeface="Aktifo-A-ExtraBold"/>
                <a:ea typeface="Aktifo-A-ExtraBold"/>
                <a:cs typeface="Aktifo-A-ExtraBold"/>
                <a:sym typeface="Aktifo-A-ExtraBold"/>
              </a:defRPr>
            </a:lvl1pPr>
          </a:lstStyle>
          <a:p>
            <a:r>
              <a:rPr lang="en-US" dirty="0"/>
              <a:t>Sample description</a:t>
            </a:r>
            <a:endParaRPr dirty="0"/>
          </a:p>
        </p:txBody>
      </p:sp>
      <p:sp>
        <p:nvSpPr>
          <p:cNvPr id="213" name="У дослідженні взяли участь 5103 респонденти з двох областей: Кіровоградська область - 1010 осіб,  Полтавська область - 4093 особи"/>
          <p:cNvSpPr txBox="1"/>
          <p:nvPr/>
        </p:nvSpPr>
        <p:spPr>
          <a:xfrm>
            <a:off x="543157" y="5939216"/>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defRPr sz="1400">
                <a:latin typeface="Aktifo-A-Book"/>
                <a:ea typeface="Aktifo-A-Book"/>
                <a:cs typeface="Aktifo-A-Book"/>
                <a:sym typeface="Aktifo-A-Book"/>
              </a:defRPr>
            </a:pPr>
            <a:r>
              <a:rPr lang="en-US" dirty="0"/>
              <a:t>The study involved 5,103 respondents from two regions: </a:t>
            </a:r>
            <a:r>
              <a:rPr lang="en-US" dirty="0" err="1"/>
              <a:t>Kirovohrad</a:t>
            </a:r>
            <a:r>
              <a:rPr lang="en-US" dirty="0"/>
              <a:t> region – 1,010 people, Poltava region – 4,093 people.</a:t>
            </a:r>
            <a:endParaRPr dirty="0"/>
          </a:p>
        </p:txBody>
      </p:sp>
      <p:sp>
        <p:nvSpPr>
          <p:cNvPr id="214" name="Полтавська область:"/>
          <p:cNvSpPr txBox="1"/>
          <p:nvPr/>
        </p:nvSpPr>
        <p:spPr>
          <a:xfrm>
            <a:off x="747739" y="6635516"/>
            <a:ext cx="2220761" cy="2069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b="1">
                <a:solidFill>
                  <a:srgbClr val="00A0D6"/>
                </a:solidFill>
                <a:latin typeface="Aktifo-A-Book"/>
                <a:ea typeface="Aktifo-A-Book"/>
                <a:cs typeface="Aktifo-A-Book"/>
                <a:sym typeface="Aktifo-A-Book"/>
              </a:defRPr>
            </a:lvl1pPr>
          </a:lstStyle>
          <a:p>
            <a:r>
              <a:rPr lang="en-US" dirty="0"/>
              <a:t>Poltava </a:t>
            </a:r>
            <a:r>
              <a:rPr lang="en-US" dirty="0" smtClean="0"/>
              <a:t>region</a:t>
            </a:r>
            <a:r>
              <a:rPr lang="uk-UA" dirty="0" smtClean="0"/>
              <a:t>:</a:t>
            </a:r>
            <a:endParaRPr dirty="0"/>
          </a:p>
        </p:txBody>
      </p:sp>
      <p:sp>
        <p:nvSpPr>
          <p:cNvPr id="215" name="Міські територіальні громади: 1971 респондент. Найбільш активні ТГ: Зіньківська, Гадяцька, Лубенська, Лохвицька, Миргородська, Полтавська."/>
          <p:cNvSpPr txBox="1"/>
          <p:nvPr/>
        </p:nvSpPr>
        <p:spPr>
          <a:xfrm>
            <a:off x="517757" y="6851724"/>
            <a:ext cx="2485586" cy="91818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b="1" dirty="0"/>
              <a:t>Urban communities: </a:t>
            </a:r>
            <a:r>
              <a:rPr lang="en-US" dirty="0"/>
              <a:t>1,971 respondents. Most active communities: </a:t>
            </a:r>
            <a:r>
              <a:rPr lang="en-US" dirty="0" err="1"/>
              <a:t>Zinkivska</a:t>
            </a:r>
            <a:r>
              <a:rPr lang="en-US" dirty="0"/>
              <a:t>, </a:t>
            </a:r>
            <a:r>
              <a:rPr lang="en-US" dirty="0" err="1"/>
              <a:t>Hadyatska</a:t>
            </a:r>
            <a:r>
              <a:rPr lang="en-US" dirty="0"/>
              <a:t>, </a:t>
            </a:r>
            <a:r>
              <a:rPr lang="en-US" dirty="0" err="1"/>
              <a:t>Lubenska</a:t>
            </a:r>
            <a:r>
              <a:rPr lang="en-US" dirty="0"/>
              <a:t>, </a:t>
            </a:r>
            <a:r>
              <a:rPr lang="en-US" dirty="0" err="1"/>
              <a:t>Lokhvytska</a:t>
            </a:r>
            <a:r>
              <a:rPr lang="en-US" dirty="0"/>
              <a:t>, </a:t>
            </a:r>
            <a:r>
              <a:rPr lang="en-US" dirty="0" err="1"/>
              <a:t>Myrhorodska</a:t>
            </a:r>
            <a:r>
              <a:rPr lang="en-US" dirty="0"/>
              <a:t>, </a:t>
            </a:r>
            <a:r>
              <a:rPr lang="en-US" dirty="0" err="1"/>
              <a:t>Poltavska</a:t>
            </a:r>
            <a:r>
              <a:rPr lang="en-US" dirty="0"/>
              <a:t>.</a:t>
            </a:r>
            <a:endParaRPr dirty="0"/>
          </a:p>
        </p:txBody>
      </p:sp>
      <p:sp>
        <p:nvSpPr>
          <p:cNvPr id="216" name="Селищні та сільські територіальні громади: 2122 респонденти."/>
          <p:cNvSpPr txBox="1"/>
          <p:nvPr/>
        </p:nvSpPr>
        <p:spPr>
          <a:xfrm>
            <a:off x="530457" y="7778269"/>
            <a:ext cx="246018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b="1" dirty="0"/>
              <a:t>Settlement and rural communities: </a:t>
            </a:r>
            <a:r>
              <a:rPr lang="en-US" dirty="0"/>
              <a:t>2,122 respondents.</a:t>
            </a:r>
            <a:endParaRPr dirty="0"/>
          </a:p>
        </p:txBody>
      </p:sp>
      <p:sp>
        <p:nvSpPr>
          <p:cNvPr id="217" name="Кіровоградська область:"/>
          <p:cNvSpPr txBox="1"/>
          <p:nvPr/>
        </p:nvSpPr>
        <p:spPr>
          <a:xfrm>
            <a:off x="753915" y="8528687"/>
            <a:ext cx="2472886" cy="20695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218" name="Міські ТГ: 337 осіб. Найбільш представлені ТГ: Маловисківська, Новомиргородська, Новоукраїнська, Олександрійська."/>
          <p:cNvSpPr txBox="1"/>
          <p:nvPr/>
        </p:nvSpPr>
        <p:spPr>
          <a:xfrm>
            <a:off x="530457" y="8750522"/>
            <a:ext cx="2932502" cy="62272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b="1" dirty="0"/>
              <a:t>Urban communities</a:t>
            </a:r>
            <a:r>
              <a:rPr lang="en-US" dirty="0"/>
              <a:t>: 337 people. Most represented communities: </a:t>
            </a:r>
            <a:r>
              <a:rPr lang="en-US" dirty="0" err="1"/>
              <a:t>Malovyskivska</a:t>
            </a:r>
            <a:r>
              <a:rPr lang="en-US" dirty="0"/>
              <a:t>, </a:t>
            </a:r>
            <a:r>
              <a:rPr lang="en-US" dirty="0" err="1"/>
              <a:t>Novomyrhorodska</a:t>
            </a:r>
            <a:r>
              <a:rPr lang="en-US" dirty="0"/>
              <a:t>, </a:t>
            </a:r>
            <a:r>
              <a:rPr lang="en-US" dirty="0" err="1"/>
              <a:t>Novoukrainska</a:t>
            </a:r>
            <a:r>
              <a:rPr lang="en-US" dirty="0"/>
              <a:t>, </a:t>
            </a:r>
            <a:r>
              <a:rPr lang="en-US" dirty="0" err="1"/>
              <a:t>Oleksandriiska</a:t>
            </a:r>
            <a:r>
              <a:rPr lang="en-US" dirty="0"/>
              <a:t>.</a:t>
            </a:r>
            <a:endParaRPr dirty="0"/>
          </a:p>
        </p:txBody>
      </p:sp>
      <p:sp>
        <p:nvSpPr>
          <p:cNvPr id="219" name="Селищні та сільські ТГ: 673 респонденти."/>
          <p:cNvSpPr txBox="1"/>
          <p:nvPr/>
        </p:nvSpPr>
        <p:spPr>
          <a:xfrm>
            <a:off x="536807" y="9534818"/>
            <a:ext cx="2053533"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b="1" dirty="0"/>
              <a:t>Settlement and rural communities: </a:t>
            </a:r>
            <a:r>
              <a:rPr lang="en-US" dirty="0"/>
              <a:t>673 respondents.</a:t>
            </a:r>
            <a:endParaRPr dirty="0"/>
          </a:p>
        </p:txBody>
      </p:sp>
      <p:pic>
        <p:nvPicPr>
          <p:cNvPr id="220" name="вставленный-фильм.png" descr="вставленный-фильм.png"/>
          <p:cNvPicPr>
            <a:picLocks noChangeAspect="1"/>
          </p:cNvPicPr>
          <p:nvPr/>
        </p:nvPicPr>
        <p:blipFill>
          <a:blip r:embed="rId7"/>
          <a:srcRect t="75104"/>
          <a:stretch>
            <a:fillRect/>
          </a:stretch>
        </p:blipFill>
        <p:spPr>
          <a:xfrm>
            <a:off x="4020482" y="8817188"/>
            <a:ext cx="2460186" cy="612485"/>
          </a:xfrm>
          <a:prstGeom prst="rect">
            <a:avLst/>
          </a:prstGeom>
          <a:ln w="3175">
            <a:miter lim="400000"/>
          </a:ln>
          <a:effectLst>
            <a:outerShdw blurRad="355600" rotWithShape="0">
              <a:srgbClr val="000000">
                <a:alpha val="75000"/>
              </a:srgbClr>
            </a:outerShdw>
          </a:effectLst>
        </p:spPr>
      </p:pic>
      <p:graphicFrame>
        <p:nvGraphicFramePr>
          <p:cNvPr id="221" name="2D‑кольцевая диаграмма"/>
          <p:cNvGraphicFramePr/>
          <p:nvPr/>
        </p:nvGraphicFramePr>
        <p:xfrm>
          <a:off x="4020503" y="6969382"/>
          <a:ext cx="2460186" cy="2460186"/>
        </p:xfrm>
        <a:graphic>
          <a:graphicData uri="http://schemas.openxmlformats.org/drawingml/2006/chart">
            <c:chart xmlns:c="http://schemas.openxmlformats.org/drawingml/2006/chart" xmlns:r="http://schemas.openxmlformats.org/officeDocument/2006/relationships" r:id="rId8"/>
          </a:graphicData>
        </a:graphic>
      </p:graphicFrame>
      <p:sp>
        <p:nvSpPr>
          <p:cNvPr id="222" name="Кружок"/>
          <p:cNvSpPr/>
          <p:nvPr/>
        </p:nvSpPr>
        <p:spPr>
          <a:xfrm>
            <a:off x="4108450" y="7500973"/>
            <a:ext cx="163644" cy="163645"/>
          </a:xfrm>
          <a:prstGeom prst="ellipse">
            <a:avLst/>
          </a:prstGeom>
          <a:solidFill>
            <a:srgbClr val="73BFFA"/>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23" name="Кружок"/>
          <p:cNvSpPr/>
          <p:nvPr/>
        </p:nvSpPr>
        <p:spPr>
          <a:xfrm>
            <a:off x="4692650" y="7005674"/>
            <a:ext cx="163644" cy="163645"/>
          </a:xfrm>
          <a:prstGeom prst="ellipse">
            <a:avLst/>
          </a:prstGeom>
          <a:solidFill>
            <a:srgbClr val="479FF8"/>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24" name="Кружок"/>
          <p:cNvSpPr/>
          <p:nvPr/>
        </p:nvSpPr>
        <p:spPr>
          <a:xfrm>
            <a:off x="6197600" y="7460516"/>
            <a:ext cx="163644" cy="163645"/>
          </a:xfrm>
          <a:prstGeom prst="ellipse">
            <a:avLst/>
          </a:prstGeom>
          <a:solidFill>
            <a:srgbClr val="3274B5"/>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25" name="Кружок"/>
          <p:cNvSpPr/>
          <p:nvPr/>
        </p:nvSpPr>
        <p:spPr>
          <a:xfrm>
            <a:off x="4456297" y="9064782"/>
            <a:ext cx="163645" cy="163645"/>
          </a:xfrm>
          <a:prstGeom prst="ellipse">
            <a:avLst/>
          </a:prstGeom>
          <a:solidFill>
            <a:srgbClr val="1E4C7C"/>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26" name="Кіровоградська обл, - Сільські/селищні ТГ"/>
          <p:cNvSpPr txBox="1"/>
          <p:nvPr/>
        </p:nvSpPr>
        <p:spPr>
          <a:xfrm>
            <a:off x="3283044" y="7050675"/>
            <a:ext cx="1229742" cy="3272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err="1"/>
              <a:t>Kirovohrad</a:t>
            </a:r>
            <a:r>
              <a:rPr lang="en-US" dirty="0"/>
              <a:t> region, - Rural/settlement communities</a:t>
            </a:r>
            <a:endParaRPr dirty="0"/>
          </a:p>
        </p:txBody>
      </p:sp>
      <p:sp>
        <p:nvSpPr>
          <p:cNvPr id="227" name="Кіровоградська обл,  - Міські ТГ"/>
          <p:cNvSpPr txBox="1"/>
          <p:nvPr/>
        </p:nvSpPr>
        <p:spPr>
          <a:xfrm>
            <a:off x="4713328" y="6632914"/>
            <a:ext cx="1229742"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err="1"/>
              <a:t>Kirovohrad</a:t>
            </a:r>
            <a:r>
              <a:rPr lang="en-US" dirty="0"/>
              <a:t> region  - Urban communities</a:t>
            </a:r>
            <a:endParaRPr dirty="0"/>
          </a:p>
        </p:txBody>
      </p:sp>
      <p:sp>
        <p:nvSpPr>
          <p:cNvPr id="228" name="Полтавська оба, - Міські ТГ"/>
          <p:cNvSpPr txBox="1"/>
          <p:nvPr/>
        </p:nvSpPr>
        <p:spPr>
          <a:xfrm>
            <a:off x="6239130" y="6986999"/>
            <a:ext cx="991426" cy="3272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Poltava Region - Urban Communities</a:t>
            </a:r>
            <a:endParaRPr dirty="0"/>
          </a:p>
        </p:txBody>
      </p:sp>
      <p:sp>
        <p:nvSpPr>
          <p:cNvPr id="229" name="Полтавська оба, - Сільські/селищні ТГ"/>
          <p:cNvSpPr txBox="1"/>
          <p:nvPr/>
        </p:nvSpPr>
        <p:spPr>
          <a:xfrm>
            <a:off x="4129754" y="9530238"/>
            <a:ext cx="1289436" cy="32725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rPr lang="en-US" dirty="0"/>
              <a:t>Poltava region, - Rural/settlement communities</a:t>
            </a:r>
            <a:endParaRPr dirty="0"/>
          </a:p>
        </p:txBody>
      </p:sp>
      <p:sp>
        <p:nvSpPr>
          <p:cNvPr id="230" name="3"/>
          <p:cNvSpPr txBox="1"/>
          <p:nvPr/>
        </p:nvSpPr>
        <p:spPr>
          <a:xfrm>
            <a:off x="6910475" y="99605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a:t>
            </a:r>
          </a:p>
        </p:txBody>
      </p:sp>
      <p:sp>
        <p:nvSpPr>
          <p:cNvPr id="231" name="Линия"/>
          <p:cNvSpPr/>
          <p:nvPr/>
        </p:nvSpPr>
        <p:spPr>
          <a:xfrm>
            <a:off x="549487" y="10066441"/>
            <a:ext cx="5147306" cy="1"/>
          </a:xfrm>
          <a:prstGeom prst="line">
            <a:avLst/>
          </a:prstGeom>
          <a:ln w="6350">
            <a:solidFill>
              <a:srgbClr val="00A0D6"/>
            </a:solidFill>
            <a:miter lim="400000"/>
            <a:headEnd type="oval"/>
            <a:tailEnd type="oval"/>
          </a:ln>
        </p:spPr>
        <p:txBody>
          <a:bodyPr lIns="15742" tIns="15742" rIns="15742" bIns="15742" anchor="ctr"/>
          <a:lstStyle/>
          <a:p>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8"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819"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822" name="Сгруппировать"/>
          <p:cNvGrpSpPr/>
          <p:nvPr/>
        </p:nvGrpSpPr>
        <p:grpSpPr>
          <a:xfrm>
            <a:off x="4747383" y="675982"/>
            <a:ext cx="2278082" cy="433283"/>
            <a:chOff x="0" y="0"/>
            <a:chExt cx="2278080" cy="433281"/>
          </a:xfrm>
        </p:grpSpPr>
        <p:pic>
          <p:nvPicPr>
            <p:cNvPr id="820"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821"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823" name="30"/>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30</a:t>
            </a:r>
          </a:p>
        </p:txBody>
      </p:sp>
      <p:sp>
        <p:nvSpPr>
          <p:cNvPr id="824"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825" name="2. У Кіровоградській області респонденти також наголошували:"/>
          <p:cNvSpPr txBox="1"/>
          <p:nvPr/>
        </p:nvSpPr>
        <p:spPr>
          <a:xfrm>
            <a:off x="541941" y="1284410"/>
            <a:ext cx="6371018" cy="2069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b="1">
                <a:solidFill>
                  <a:srgbClr val="00A0D6"/>
                </a:solidFill>
                <a:latin typeface="Aktifo-A-Book"/>
                <a:ea typeface="Aktifo-A-Book"/>
                <a:cs typeface="Aktifo-A-Book"/>
                <a:sym typeface="Aktifo-A-Book"/>
              </a:defRPr>
            </a:lvl1pPr>
          </a:lstStyle>
          <a:p>
            <a:r>
              <a:rPr lang="en-US" dirty="0"/>
              <a:t>2. Respondents in the </a:t>
            </a:r>
            <a:r>
              <a:rPr lang="en-US" dirty="0" err="1"/>
              <a:t>Kirovohrad</a:t>
            </a:r>
            <a:r>
              <a:rPr lang="en-US" dirty="0"/>
              <a:t> region also emphasized:</a:t>
            </a:r>
            <a:endParaRPr dirty="0"/>
          </a:p>
        </p:txBody>
      </p:sp>
      <p:sp>
        <p:nvSpPr>
          <p:cNvPr id="826" name="На важливості кадрового потенціалу…"/>
          <p:cNvSpPr txBox="1"/>
          <p:nvPr/>
        </p:nvSpPr>
        <p:spPr>
          <a:xfrm>
            <a:off x="548905" y="1500775"/>
            <a:ext cx="6107846" cy="9961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a:t>The importance of human </a:t>
            </a:r>
            <a:r>
              <a:rPr lang="en-US" dirty="0" smtClean="0"/>
              <a:t>resources</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The </a:t>
            </a:r>
            <a:r>
              <a:rPr lang="en-US" dirty="0"/>
              <a:t>need to equip resource rooms and provide material and technical </a:t>
            </a:r>
            <a:r>
              <a:rPr lang="en-US" dirty="0" smtClean="0"/>
              <a:t>support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As </a:t>
            </a:r>
            <a:r>
              <a:rPr lang="en-US" dirty="0"/>
              <a:t>well as the key role of assistants and teacher support in organizing inclusive education</a:t>
            </a:r>
            <a:endParaRPr dirty="0"/>
          </a:p>
        </p:txBody>
      </p:sp>
      <p:sp>
        <p:nvSpPr>
          <p:cNvPr id="827" name="Спільне в обох регіонах:"/>
          <p:cNvSpPr txBox="1"/>
          <p:nvPr/>
        </p:nvSpPr>
        <p:spPr>
          <a:xfrm>
            <a:off x="541941" y="2731997"/>
            <a:ext cx="6371018" cy="2374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a:t>Common features in both regions:</a:t>
            </a:r>
            <a:endParaRPr dirty="0"/>
          </a:p>
        </p:txBody>
      </p:sp>
      <p:sp>
        <p:nvSpPr>
          <p:cNvPr id="828" name="Підготовка кадрів залишається пріоритетною потребою. У Забезпечення фахової компетентності педагогів, асистентів і управлінців є основою якісної інклюзивної освіти."/>
          <p:cNvSpPr txBox="1"/>
          <p:nvPr/>
        </p:nvSpPr>
        <p:spPr>
          <a:xfrm>
            <a:off x="548905" y="3058641"/>
            <a:ext cx="610784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a:t>Staff training remains a priority</a:t>
            </a:r>
            <a:r>
              <a:rPr lang="en-US" dirty="0"/>
              <a:t>. Ensuring the professional competence of teachers, assistants, and administrators is the foundation of high-quality inclusive education.</a:t>
            </a:r>
            <a:endParaRPr dirty="0"/>
          </a:p>
        </p:txBody>
      </p:sp>
      <p:sp>
        <p:nvSpPr>
          <p:cNvPr id="829" name="На основі результатів опитування респондентів встановлено перелік основних ресурсів, яких наразі не вистачає громадам для ефективного впровадження інклюзії в освіті."/>
          <p:cNvSpPr txBox="1"/>
          <p:nvPr/>
        </p:nvSpPr>
        <p:spPr>
          <a:xfrm>
            <a:off x="550640" y="7034876"/>
            <a:ext cx="6455220"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400"/>
              </a:spcBef>
              <a:defRPr sz="1400">
                <a:latin typeface="Aktifo-A-Book"/>
                <a:ea typeface="Aktifo-A-Book"/>
                <a:cs typeface="Aktifo-A-Book"/>
                <a:sym typeface="Aktifo-A-Book"/>
              </a:defRPr>
            </a:lvl1pPr>
          </a:lstStyle>
          <a:p>
            <a:r>
              <a:rPr lang="en-US" dirty="0"/>
              <a:t>Based on the results of the survey, a list of key resources that communities currently lack for the effective implementation of inclusion in education has been established.</a:t>
            </a:r>
            <a:endParaRPr dirty="0"/>
          </a:p>
        </p:txBody>
      </p:sp>
      <p:sp>
        <p:nvSpPr>
          <p:cNvPr id="830" name="Матеріально-технічне забезпечення та доступна інфраструктура - постійний виклик. Відсутність ресурсів і адаптованого середовища обмежує реальну доступність інклюзії."/>
          <p:cNvSpPr txBox="1"/>
          <p:nvPr/>
        </p:nvSpPr>
        <p:spPr>
          <a:xfrm>
            <a:off x="548905" y="3786401"/>
            <a:ext cx="610784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85750" indent="-285750" defTabSz="457200">
              <a:lnSpc>
                <a:spcPct val="80000"/>
              </a:lnSpc>
              <a:spcBef>
                <a:spcPts val="40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b="1" dirty="0" smtClean="0"/>
              <a:t>Material </a:t>
            </a:r>
            <a:r>
              <a:rPr lang="en-US" b="1" dirty="0"/>
              <a:t>and technical support and accessible infrastructure are a constant challenge</a:t>
            </a:r>
            <a:r>
              <a:rPr lang="en-US" dirty="0"/>
              <a:t>. The lack of resources and an adapted environment limits the real accessibility of inclusion. </a:t>
            </a:r>
            <a:endParaRPr sz="1200" dirty="0">
              <a:latin typeface="Times Roman"/>
              <a:ea typeface="Times Roman"/>
              <a:cs typeface="Times Roman"/>
              <a:sym typeface="Times Roman"/>
            </a:endParaRPr>
          </a:p>
        </p:txBody>
      </p:sp>
      <p:sp>
        <p:nvSpPr>
          <p:cNvPr id="831" name="Системне управління потребує посилення. Відсутність чітких стратегій, планів розвитку та координації на рівні громад ускладнює сталий розвиток інклюзивної політики."/>
          <p:cNvSpPr txBox="1"/>
          <p:nvPr/>
        </p:nvSpPr>
        <p:spPr>
          <a:xfrm>
            <a:off x="548905" y="4707666"/>
            <a:ext cx="610784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a:t>Systemic management needs to be strengthened</a:t>
            </a:r>
            <a:r>
              <a:rPr lang="en-US" dirty="0"/>
              <a:t>. The lack of clear strategies, development plans, and coordination at the community level complicates the sustainable development of inclusive policies.</a:t>
            </a:r>
            <a:endParaRPr dirty="0"/>
          </a:p>
        </p:txBody>
      </p:sp>
      <p:sp>
        <p:nvSpPr>
          <p:cNvPr id="832" name="Інформаційна політика залишається недостатньо активною. Попри її ключову роль у формуванні сприятливого ставлення до інклюзії, цей компонент часто недооцінюється."/>
          <p:cNvSpPr txBox="1"/>
          <p:nvPr/>
        </p:nvSpPr>
        <p:spPr>
          <a:xfrm>
            <a:off x="548905" y="5435425"/>
            <a:ext cx="5995597"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a:t>Information policy remains insufficiently active</a:t>
            </a:r>
            <a:r>
              <a:rPr lang="en-US" dirty="0"/>
              <a:t>. Despite its key role in shaping favorable attitudes toward inclusion, this component is often underestimated.</a:t>
            </a:r>
            <a:endParaRPr dirty="0"/>
          </a:p>
        </p:txBody>
      </p:sp>
      <p:sp>
        <p:nvSpPr>
          <p:cNvPr id="833" name="Потреби у ресурсах для удосконалення інклюзивного освітнього простору в громадах"/>
          <p:cNvSpPr txBox="1"/>
          <p:nvPr/>
        </p:nvSpPr>
        <p:spPr>
          <a:xfrm>
            <a:off x="513343" y="6411190"/>
            <a:ext cx="5842998"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Resource needs for improving inclusive educational spaces in communities</a:t>
            </a:r>
            <a:endParaRPr dirty="0"/>
          </a:p>
        </p:txBody>
      </p:sp>
      <p:sp>
        <p:nvSpPr>
          <p:cNvPr id="834" name="Основні результати:"/>
          <p:cNvSpPr txBox="1"/>
          <p:nvPr/>
        </p:nvSpPr>
        <p:spPr>
          <a:xfrm>
            <a:off x="541941" y="7812208"/>
            <a:ext cx="6371018" cy="2374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a:t>Key findings:</a:t>
            </a:r>
            <a:endParaRPr dirty="0"/>
          </a:p>
        </p:txBody>
      </p:sp>
      <p:sp>
        <p:nvSpPr>
          <p:cNvPr id="835" name="1. Фінансові ресурси - 74%"/>
          <p:cNvSpPr txBox="1"/>
          <p:nvPr/>
        </p:nvSpPr>
        <p:spPr>
          <a:xfrm>
            <a:off x="548905" y="8113452"/>
            <a:ext cx="6107846" cy="2069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400"/>
              </a:spcBef>
              <a:buClr>
                <a:srgbClr val="00A0D6"/>
              </a:buClr>
              <a:defRPr sz="1400" b="1">
                <a:latin typeface="Aktifo-A-Book"/>
                <a:ea typeface="Aktifo-A-Book"/>
                <a:cs typeface="Aktifo-A-Book"/>
                <a:sym typeface="Aktifo-A-Book"/>
              </a:defRPr>
            </a:pPr>
            <a:r>
              <a:rPr lang="en-US" dirty="0"/>
              <a:t>1. Financial resources - 74%</a:t>
            </a:r>
            <a:endParaRPr dirty="0"/>
          </a:p>
        </p:txBody>
      </p:sp>
      <p:sp>
        <p:nvSpPr>
          <p:cNvPr id="836" name="Це найкритичніша потреба. Респонденти вказують на нестачу коштів для:"/>
          <p:cNvSpPr txBox="1"/>
          <p:nvPr/>
        </p:nvSpPr>
        <p:spPr>
          <a:xfrm>
            <a:off x="736907" y="8371487"/>
            <a:ext cx="6283009" cy="2041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400"/>
              </a:spcBef>
              <a:defRPr sz="1400">
                <a:latin typeface="Aktifo-A-Book"/>
                <a:ea typeface="Aktifo-A-Book"/>
                <a:cs typeface="Aktifo-A-Book"/>
                <a:sym typeface="Aktifo-A-Book"/>
              </a:defRPr>
            </a:lvl1pPr>
          </a:lstStyle>
          <a:p>
            <a:r>
              <a:rPr lang="en-US" dirty="0"/>
              <a:t>This is the most critical need. Respondents point to a lack of funds for:</a:t>
            </a:r>
            <a:endParaRPr dirty="0"/>
          </a:p>
        </p:txBody>
      </p:sp>
      <p:sp>
        <p:nvSpPr>
          <p:cNvPr id="837" name="закупівлі спеціального обладнання та дидактичних матеріалів;…"/>
          <p:cNvSpPr txBox="1"/>
          <p:nvPr/>
        </p:nvSpPr>
        <p:spPr>
          <a:xfrm>
            <a:off x="729652" y="8827513"/>
            <a:ext cx="5995596" cy="82380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a:t>purchasing special equipment and teaching materials</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modernizing </a:t>
            </a:r>
            <a:r>
              <a:rPr lang="en-US" dirty="0"/>
              <a:t>the learning environment</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providing </a:t>
            </a:r>
            <a:r>
              <a:rPr lang="en-US" dirty="0"/>
              <a:t>specialists (speech therapists, psychologists, teacher assistants, etc.).</a:t>
            </a:r>
            <a:endParaRPr dirty="0"/>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840"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843" name="Сгруппировать"/>
          <p:cNvGrpSpPr/>
          <p:nvPr/>
        </p:nvGrpSpPr>
        <p:grpSpPr>
          <a:xfrm>
            <a:off x="4747383" y="675982"/>
            <a:ext cx="2278082" cy="433283"/>
            <a:chOff x="0" y="0"/>
            <a:chExt cx="2278080" cy="433281"/>
          </a:xfrm>
        </p:grpSpPr>
        <p:pic>
          <p:nvPicPr>
            <p:cNvPr id="841"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842"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844" name="31"/>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31</a:t>
            </a:r>
          </a:p>
        </p:txBody>
      </p:sp>
      <p:sp>
        <p:nvSpPr>
          <p:cNvPr id="845"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846" name="2. Підвищення кваліфікації фахівців закладів освіти/інклюзивно-ресурсних центрів - 33%"/>
          <p:cNvSpPr txBox="1"/>
          <p:nvPr/>
        </p:nvSpPr>
        <p:spPr>
          <a:xfrm>
            <a:off x="548905" y="1179252"/>
            <a:ext cx="610784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400"/>
              </a:spcBef>
              <a:buClr>
                <a:srgbClr val="00A0D6"/>
              </a:buClr>
              <a:defRPr sz="1400" b="1">
                <a:latin typeface="Aktifo-A-Book"/>
                <a:ea typeface="Aktifo-A-Book"/>
                <a:cs typeface="Aktifo-A-Book"/>
                <a:sym typeface="Aktifo-A-Book"/>
              </a:defRPr>
            </a:pPr>
            <a:r>
              <a:rPr lang="en-US" dirty="0"/>
              <a:t>2. Professional development of specialists at educational institutions/inclusive resource centers – 33%</a:t>
            </a:r>
            <a:endParaRPr dirty="0"/>
          </a:p>
        </p:txBody>
      </p:sp>
      <p:sp>
        <p:nvSpPr>
          <p:cNvPr id="847" name="Потреба в актуальних знаннях і практичних навичках серед педагогічних колективів, фахівців інклюзивно-ресурсних центрів та асистентів вчителів залишається суттєвою."/>
          <p:cNvSpPr txBox="1"/>
          <p:nvPr/>
        </p:nvSpPr>
        <p:spPr>
          <a:xfrm>
            <a:off x="535145" y="1654538"/>
            <a:ext cx="6486210"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400"/>
              </a:spcBef>
              <a:defRPr sz="1400">
                <a:latin typeface="Aktifo-A-Book"/>
                <a:ea typeface="Aktifo-A-Book"/>
                <a:cs typeface="Aktifo-A-Book"/>
                <a:sym typeface="Aktifo-A-Book"/>
              </a:defRPr>
            </a:lvl1pPr>
          </a:lstStyle>
          <a:p>
            <a:r>
              <a:rPr lang="en-US" dirty="0"/>
              <a:t>The need for up-to-date knowledge and practical skills among teaching staff, specialists at inclusive resource centers, and teaching assistants remains significant.</a:t>
            </a:r>
            <a:endParaRPr dirty="0"/>
          </a:p>
        </p:txBody>
      </p:sp>
      <p:sp>
        <p:nvSpPr>
          <p:cNvPr id="848" name="переваги інклюзивної освіти;…"/>
          <p:cNvSpPr txBox="1"/>
          <p:nvPr/>
        </p:nvSpPr>
        <p:spPr>
          <a:xfrm>
            <a:off x="738118" y="2892755"/>
            <a:ext cx="5995597"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the benefits of </a:t>
            </a:r>
            <a:r>
              <a:rPr lang="en-US" dirty="0" smtClean="0"/>
              <a:t>inclusive </a:t>
            </a:r>
            <a:r>
              <a:rPr lang="en-US" dirty="0"/>
              <a:t>education</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the </a:t>
            </a:r>
            <a:r>
              <a:rPr lang="en-US" dirty="0"/>
              <a:t>rights of children with special educational needs</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ways </a:t>
            </a:r>
            <a:r>
              <a:rPr lang="en-US" dirty="0"/>
              <a:t>and forms of involving families in inclusion.</a:t>
            </a:r>
            <a:endParaRPr dirty="0"/>
          </a:p>
        </p:txBody>
      </p:sp>
      <p:sp>
        <p:nvSpPr>
          <p:cNvPr id="849" name="3. Інформаційно-роз’яснювальна робота - 32%"/>
          <p:cNvSpPr txBox="1"/>
          <p:nvPr/>
        </p:nvSpPr>
        <p:spPr>
          <a:xfrm>
            <a:off x="548905" y="2440786"/>
            <a:ext cx="6107846"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400"/>
              </a:spcBef>
              <a:buClr>
                <a:srgbClr val="00A0D6"/>
              </a:buClr>
              <a:defRPr sz="1400" b="1">
                <a:latin typeface="Aktifo-A-Book"/>
                <a:ea typeface="Aktifo-A-Book"/>
                <a:cs typeface="Aktifo-A-Book"/>
                <a:sym typeface="Aktifo-A-Book"/>
              </a:defRPr>
            </a:pPr>
            <a:r>
              <a:rPr lang="en-US" dirty="0"/>
              <a:t>3. Information and awareness-raising activities - 32%</a:t>
            </a:r>
            <a:endParaRPr dirty="0"/>
          </a:p>
        </p:txBody>
      </p:sp>
      <p:sp>
        <p:nvSpPr>
          <p:cNvPr id="850" name="Громади вказують на відсутність чіткої, зрозумілої інформації про:"/>
          <p:cNvSpPr txBox="1"/>
          <p:nvPr/>
        </p:nvSpPr>
        <p:spPr>
          <a:xfrm>
            <a:off x="738345" y="2652577"/>
            <a:ext cx="6486210"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400"/>
              </a:spcBef>
              <a:defRPr sz="1400">
                <a:latin typeface="Aktifo-A-Book"/>
                <a:ea typeface="Aktifo-A-Book"/>
                <a:cs typeface="Aktifo-A-Book"/>
                <a:sym typeface="Aktifo-A-Book"/>
              </a:defRPr>
            </a:lvl1pPr>
          </a:lstStyle>
          <a:p>
            <a:r>
              <a:rPr lang="en-US" dirty="0"/>
              <a:t>Communities point to the lack of clear, understandable information about:</a:t>
            </a:r>
            <a:endParaRPr dirty="0"/>
          </a:p>
        </p:txBody>
      </p:sp>
      <p:sp>
        <p:nvSpPr>
          <p:cNvPr id="851" name="здійснювати наставництво;…"/>
          <p:cNvSpPr txBox="1"/>
          <p:nvPr/>
        </p:nvSpPr>
        <p:spPr>
          <a:xfrm>
            <a:off x="738118" y="4117547"/>
            <a:ext cx="5995597" cy="65144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a:t>provide </a:t>
            </a:r>
            <a:r>
              <a:rPr lang="en-US" dirty="0" smtClean="0"/>
              <a:t>mentoring;</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advise </a:t>
            </a:r>
            <a:r>
              <a:rPr lang="en-US" dirty="0"/>
              <a:t>educational institutions</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dirty="0" smtClean="0"/>
              <a:t>support </a:t>
            </a:r>
            <a:r>
              <a:rPr lang="en-US" dirty="0"/>
              <a:t>the implementation of changes at the local level.</a:t>
            </a:r>
            <a:endParaRPr dirty="0"/>
          </a:p>
        </p:txBody>
      </p:sp>
      <p:sp>
        <p:nvSpPr>
          <p:cNvPr id="852" name="4. Менторська/експертна підтримка - 20%"/>
          <p:cNvSpPr txBox="1"/>
          <p:nvPr/>
        </p:nvSpPr>
        <p:spPr>
          <a:xfrm>
            <a:off x="548905" y="3626119"/>
            <a:ext cx="6107846"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400"/>
              </a:spcBef>
              <a:buClr>
                <a:srgbClr val="00A0D6"/>
              </a:buClr>
              <a:defRPr sz="1400" b="1">
                <a:latin typeface="Aktifo-A-Book"/>
                <a:ea typeface="Aktifo-A-Book"/>
                <a:cs typeface="Aktifo-A-Book"/>
                <a:sym typeface="Aktifo-A-Book"/>
              </a:defRPr>
            </a:pPr>
            <a:r>
              <a:rPr lang="en-US" dirty="0"/>
              <a:t>4. Mentoring/expert support - 20%</a:t>
            </a:r>
            <a:endParaRPr dirty="0"/>
          </a:p>
        </p:txBody>
      </p:sp>
      <p:sp>
        <p:nvSpPr>
          <p:cNvPr id="853" name="Відчувається потреба у залученні фахівців, які можуть:"/>
          <p:cNvSpPr txBox="1"/>
          <p:nvPr/>
        </p:nvSpPr>
        <p:spPr>
          <a:xfrm>
            <a:off x="738345" y="3873141"/>
            <a:ext cx="6486210" cy="2041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400"/>
              </a:spcBef>
              <a:defRPr sz="1400">
                <a:latin typeface="Aktifo-A-Book"/>
                <a:ea typeface="Aktifo-A-Book"/>
                <a:cs typeface="Aktifo-A-Book"/>
                <a:sym typeface="Aktifo-A-Book"/>
              </a:defRPr>
            </a:pPr>
            <a:r>
              <a:rPr lang="en-US" dirty="0" smtClean="0"/>
              <a:t>There </a:t>
            </a:r>
            <a:r>
              <a:rPr lang="en-US" dirty="0"/>
              <a:t>is a need to involve specialists who can: </a:t>
            </a:r>
            <a:r>
              <a:rPr dirty="0" smtClean="0"/>
              <a:t>:</a:t>
            </a:r>
            <a:r>
              <a:rPr sz="1200" dirty="0" smtClean="0">
                <a:latin typeface="Times Roman"/>
                <a:ea typeface="Times Roman"/>
                <a:cs typeface="Times Roman"/>
                <a:sym typeface="Times Roman"/>
              </a:rPr>
              <a:t> </a:t>
            </a:r>
            <a:endParaRPr sz="1200" dirty="0">
              <a:latin typeface="Times Roman"/>
              <a:ea typeface="Times Roman"/>
              <a:cs typeface="Times Roman"/>
              <a:sym typeface="Times Roman"/>
            </a:endParaRPr>
          </a:p>
        </p:txBody>
      </p:sp>
      <p:sp>
        <p:nvSpPr>
          <p:cNvPr id="854" name="відсутність логопедів, дефектологів, психологів;…"/>
          <p:cNvSpPr txBox="1"/>
          <p:nvPr/>
        </p:nvSpPr>
        <p:spPr>
          <a:xfrm>
            <a:off x="738118" y="5400224"/>
            <a:ext cx="5995597"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lack of speech therapists, </a:t>
            </a:r>
            <a:r>
              <a:rPr lang="en-US" dirty="0" err="1" smtClean="0"/>
              <a:t>defectologists</a:t>
            </a:r>
            <a:r>
              <a:rPr lang="en-US" dirty="0" smtClean="0"/>
              <a:t>, psychologists;</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lack </a:t>
            </a:r>
            <a:r>
              <a:rPr lang="en-US" dirty="0"/>
              <a:t>of adapted teaching materials</a:t>
            </a:r>
            <a:r>
              <a:rPr lang="en-US" dirty="0" smtClean="0"/>
              <a:t>;</a:t>
            </a:r>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lack </a:t>
            </a:r>
            <a:r>
              <a:rPr lang="en-US" dirty="0"/>
              <a:t>of transport accessibility for children with special educational needs.</a:t>
            </a:r>
            <a:endParaRPr dirty="0"/>
          </a:p>
        </p:txBody>
      </p:sp>
      <p:sp>
        <p:nvSpPr>
          <p:cNvPr id="855" name="5. Індивідуальні відповіді - 1,9%"/>
          <p:cNvSpPr txBox="1"/>
          <p:nvPr/>
        </p:nvSpPr>
        <p:spPr>
          <a:xfrm>
            <a:off x="548905" y="4908796"/>
            <a:ext cx="6107846"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400"/>
              </a:spcBef>
              <a:buClr>
                <a:srgbClr val="00A0D6"/>
              </a:buClr>
              <a:defRPr sz="1400" b="1">
                <a:latin typeface="Aktifo-A-Book"/>
                <a:ea typeface="Aktifo-A-Book"/>
                <a:cs typeface="Aktifo-A-Book"/>
                <a:sym typeface="Aktifo-A-Book"/>
              </a:defRPr>
            </a:pPr>
            <a:r>
              <a:rPr lang="en-US" dirty="0" smtClean="0"/>
              <a:t>5</a:t>
            </a:r>
            <a:r>
              <a:rPr lang="en-US" dirty="0"/>
              <a:t>. Individual responses - 1.9% </a:t>
            </a:r>
            <a:endParaRPr sz="1200" b="0" dirty="0">
              <a:latin typeface="Times Roman"/>
              <a:ea typeface="Times Roman"/>
              <a:cs typeface="Times Roman"/>
              <a:sym typeface="Times Roman"/>
            </a:endParaRPr>
          </a:p>
        </p:txBody>
      </p:sp>
      <p:sp>
        <p:nvSpPr>
          <p:cNvPr id="856" name="Серед специфічних запитів виділено:"/>
          <p:cNvSpPr txBox="1"/>
          <p:nvPr/>
        </p:nvSpPr>
        <p:spPr>
          <a:xfrm>
            <a:off x="738345" y="5155819"/>
            <a:ext cx="6486210" cy="20414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400"/>
              </a:spcBef>
              <a:defRPr sz="1400">
                <a:latin typeface="Aktifo-A-Book"/>
                <a:ea typeface="Aktifo-A-Book"/>
                <a:cs typeface="Aktifo-A-Book"/>
                <a:sym typeface="Aktifo-A-Book"/>
              </a:defRPr>
            </a:pPr>
            <a:r>
              <a:rPr lang="en-US" dirty="0" smtClean="0"/>
              <a:t>Among </a:t>
            </a:r>
            <a:r>
              <a:rPr lang="en-US" dirty="0"/>
              <a:t>specific requests, the following were highlighted: </a:t>
            </a:r>
            <a:endParaRPr sz="1200" dirty="0">
              <a:latin typeface="Times Roman"/>
              <a:ea typeface="Times Roman"/>
              <a:cs typeface="Times Roman"/>
              <a:sym typeface="Times Roman"/>
            </a:endParaRPr>
          </a:p>
        </p:txBody>
      </p:sp>
      <p:sp>
        <p:nvSpPr>
          <p:cNvPr id="857" name="Таблиця 4. Порівняльний аналіз відповідей респондентів з Полтавської та Кіровоградської областей щодо нестачі ресурсів для вдосконалення інклюзивного освітнього простору"/>
          <p:cNvSpPr txBox="1"/>
          <p:nvPr/>
        </p:nvSpPr>
        <p:spPr>
          <a:xfrm>
            <a:off x="521932" y="6255586"/>
            <a:ext cx="6212593"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a:solidFill>
                  <a:schemeClr val="accent1"/>
                </a:solidFill>
              </a:rPr>
              <a:t>Table 4</a:t>
            </a:r>
            <a:r>
              <a:rPr lang="en-US" dirty="0"/>
              <a:t>. Comparative analysis of responses from respondents in Poltava and </a:t>
            </a:r>
            <a:r>
              <a:rPr lang="en-US" dirty="0" err="1"/>
              <a:t>Kirovohrad</a:t>
            </a:r>
            <a:r>
              <a:rPr lang="en-US" dirty="0"/>
              <a:t> regions regarding the lack of resources for improving the inclusive educational environment</a:t>
            </a:r>
            <a:endParaRPr dirty="0"/>
          </a:p>
        </p:txBody>
      </p:sp>
      <p:graphicFrame>
        <p:nvGraphicFramePr>
          <p:cNvPr id="858" name="Tаблица 1"/>
          <p:cNvGraphicFramePr/>
          <p:nvPr>
            <p:extLst>
              <p:ext uri="{D42A27DB-BD31-4B8C-83A1-F6EECF244321}">
                <p14:modId xmlns:p14="http://schemas.microsoft.com/office/powerpoint/2010/main" val="2780513547"/>
              </p:ext>
            </p:extLst>
          </p:nvPr>
        </p:nvGraphicFramePr>
        <p:xfrm>
          <a:off x="548216" y="7061846"/>
          <a:ext cx="6486207" cy="2791344"/>
        </p:xfrm>
        <a:graphic>
          <a:graphicData uri="http://schemas.openxmlformats.org/drawingml/2006/table">
            <a:tbl>
              <a:tblPr>
                <a:tableStyleId>{4C3C2611-4C71-4FC5-86AE-919BDF0F9419}</a:tableStyleId>
              </a:tblPr>
              <a:tblGrid>
                <a:gridCol w="2424439">
                  <a:extLst>
                    <a:ext uri="{9D8B030D-6E8A-4147-A177-3AD203B41FA5}">
                      <a16:colId xmlns:a16="http://schemas.microsoft.com/office/drawing/2014/main" val="20000"/>
                    </a:ext>
                  </a:extLst>
                </a:gridCol>
                <a:gridCol w="1630110">
                  <a:extLst>
                    <a:ext uri="{9D8B030D-6E8A-4147-A177-3AD203B41FA5}">
                      <a16:colId xmlns:a16="http://schemas.microsoft.com/office/drawing/2014/main" val="20001"/>
                    </a:ext>
                  </a:extLst>
                </a:gridCol>
                <a:gridCol w="2431658">
                  <a:extLst>
                    <a:ext uri="{9D8B030D-6E8A-4147-A177-3AD203B41FA5}">
                      <a16:colId xmlns:a16="http://schemas.microsoft.com/office/drawing/2014/main" val="20002"/>
                    </a:ext>
                  </a:extLst>
                </a:gridCol>
              </a:tblGrid>
              <a:tr h="465224">
                <a:tc>
                  <a:txBody>
                    <a:bodyPr/>
                    <a:lstStyle/>
                    <a:p>
                      <a:pPr algn="l" defTabSz="457200">
                        <a:lnSpc>
                          <a:spcPct val="80000"/>
                        </a:lnSpc>
                        <a:defRPr sz="1800"/>
                      </a:pPr>
                      <a:r>
                        <a:rPr lang="en-US" sz="1400" b="1" dirty="0" smtClean="0">
                          <a:solidFill>
                            <a:srgbClr val="FFFFFF"/>
                          </a:solidFill>
                          <a:latin typeface="Aktifo-A-Book"/>
                          <a:ea typeface="Aktifo-A-Book"/>
                          <a:cs typeface="Aktifo-A-Book"/>
                          <a:sym typeface="Aktifo-A-Book"/>
                        </a:rPr>
                        <a:t>Type of resources</a:t>
                      </a:r>
                      <a:endParaRPr sz="14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defTabSz="457200">
                        <a:lnSpc>
                          <a:spcPct val="80000"/>
                        </a:lnSpc>
                        <a:defRPr sz="1800"/>
                      </a:pPr>
                      <a:r>
                        <a:rPr lang="en-US" sz="1400" b="1" dirty="0" smtClean="0">
                          <a:solidFill>
                            <a:srgbClr val="FFFFFF"/>
                          </a:solidFill>
                          <a:latin typeface="Aktifo-A-Book"/>
                          <a:ea typeface="Aktifo-A-Book"/>
                          <a:cs typeface="Aktifo-A-Book"/>
                          <a:sym typeface="Aktifo-A-Book"/>
                        </a:rPr>
                        <a:t>Poltava region</a:t>
                      </a:r>
                      <a:endParaRPr sz="14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tc>
                  <a:txBody>
                    <a:bodyPr/>
                    <a:lstStyle/>
                    <a:p>
                      <a:pPr defTabSz="457200">
                        <a:lnSpc>
                          <a:spcPct val="80000"/>
                        </a:lnSpc>
                        <a:defRPr sz="1800"/>
                      </a:pPr>
                      <a:r>
                        <a:rPr lang="en-US" sz="1400" b="1" dirty="0" smtClean="0">
                          <a:solidFill>
                            <a:srgbClr val="FFFFFF"/>
                          </a:solidFill>
                          <a:latin typeface="Aktifo-A-Book"/>
                          <a:ea typeface="Aktifo-A-Book"/>
                          <a:cs typeface="Aktifo-A-Book"/>
                          <a:sym typeface="Aktifo-A-Book"/>
                        </a:rPr>
                        <a:t>Kirovograd region</a:t>
                      </a:r>
                      <a:endParaRPr sz="1400" b="1" dirty="0">
                        <a:solidFill>
                          <a:srgbClr val="FFFFFF"/>
                        </a:solidFill>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rgbClr val="00A0D6"/>
                    </a:solidFill>
                  </a:tcPr>
                </a:tc>
                <a:extLst>
                  <a:ext uri="{0D108BD9-81ED-4DB2-BD59-A6C34878D82A}">
                    <a16:rowId xmlns:a16="http://schemas.microsoft.com/office/drawing/2014/main" val="10000"/>
                  </a:ext>
                </a:extLst>
              </a:tr>
              <a:tr h="465224">
                <a:tc>
                  <a:txBody>
                    <a:bodyPr/>
                    <a:lstStyle/>
                    <a:p>
                      <a:pPr algn="l" defTabSz="457200">
                        <a:lnSpc>
                          <a:spcPct val="80000"/>
                        </a:lnSpc>
                        <a:defRPr sz="1800"/>
                      </a:pPr>
                      <a:r>
                        <a:rPr lang="en-US" sz="1400" dirty="0" smtClean="0">
                          <a:latin typeface="Aktifo-A-Book"/>
                          <a:ea typeface="Aktifo-A-Book"/>
                          <a:cs typeface="Aktifo-A-Book"/>
                          <a:sym typeface="Aktifo-A-Book"/>
                        </a:rPr>
                        <a:t>Financial resources</a:t>
                      </a:r>
                      <a:endParaRPr sz="1400" dirty="0">
                        <a:latin typeface="Aktifo-A-Book"/>
                        <a:ea typeface="Aktifo-A-Book"/>
                        <a:cs typeface="Aktifo-A-Book"/>
                        <a:sym typeface="Aktifo-A-Book"/>
                      </a:endParaRP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72 %</a:t>
                      </a:r>
                    </a:p>
                  </a:txBody>
                  <a:tcPr marT="0" marB="0" anchor="ctr" horzOverflow="overflow">
                    <a:lnL w="0">
                      <a:miter lim="400000"/>
                    </a:lnL>
                    <a:lnR w="0">
                      <a:miter lim="400000"/>
                    </a:lnR>
                    <a:lnT w="0">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77 %</a:t>
                      </a:r>
                    </a:p>
                  </a:txBody>
                  <a:tcPr marT="0" marB="0" anchor="ctr" horzOverflow="overflow">
                    <a:lnL w="0">
                      <a:miter lim="400000"/>
                    </a:lnL>
                    <a:lnR w="0">
                      <a:miter lim="400000"/>
                    </a:lnR>
                    <a:lnT w="0">
                      <a:miter lim="400000"/>
                    </a:lnT>
                    <a:lnB w="12700">
                      <a:solidFill>
                        <a:srgbClr val="000000"/>
                      </a:solidFill>
                      <a:prstDash val="sysDot"/>
                      <a:miter lim="400000"/>
                    </a:lnB>
                  </a:tcPr>
                </a:tc>
                <a:extLst>
                  <a:ext uri="{0D108BD9-81ED-4DB2-BD59-A6C34878D82A}">
                    <a16:rowId xmlns:a16="http://schemas.microsoft.com/office/drawing/2014/main" val="10001"/>
                  </a:ext>
                </a:extLst>
              </a:tr>
              <a:tr h="465224">
                <a:tc>
                  <a:txBody>
                    <a:bodyPr/>
                    <a:lstStyle/>
                    <a:p>
                      <a:pPr algn="l" defTabSz="457200">
                        <a:lnSpc>
                          <a:spcPct val="80000"/>
                        </a:lnSpc>
                        <a:defRPr sz="1800"/>
                      </a:pPr>
                      <a:r>
                        <a:rPr lang="en-US" sz="1400" dirty="0" smtClean="0">
                          <a:latin typeface="Aktifo-A-Book"/>
                          <a:ea typeface="Aktifo-A-Book"/>
                          <a:cs typeface="Aktifo-A-Book"/>
                          <a:sym typeface="Aktifo-A-Book"/>
                        </a:rPr>
                        <a:t>Professional development</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31 %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36 %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extLst>
                  <a:ext uri="{0D108BD9-81ED-4DB2-BD59-A6C34878D82A}">
                    <a16:rowId xmlns:a16="http://schemas.microsoft.com/office/drawing/2014/main" val="10002"/>
                  </a:ext>
                </a:extLst>
              </a:tr>
              <a:tr h="465224">
                <a:tc>
                  <a:txBody>
                    <a:bodyPr/>
                    <a:lstStyle/>
                    <a:p>
                      <a:pPr algn="l" defTabSz="457200">
                        <a:lnSpc>
                          <a:spcPct val="80000"/>
                        </a:lnSpc>
                        <a:defRPr sz="1800"/>
                      </a:pPr>
                      <a:r>
                        <a:rPr lang="en-US" sz="1400" dirty="0" smtClean="0">
                          <a:latin typeface="Aktifo-A-Book"/>
                          <a:ea typeface="Aktifo-A-Book"/>
                          <a:cs typeface="Aktifo-A-Book"/>
                          <a:sym typeface="Aktifo-A-Book"/>
                        </a:rPr>
                        <a:t>Information and awareness-raising activities</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30 %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34 %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extLst>
                  <a:ext uri="{0D108BD9-81ED-4DB2-BD59-A6C34878D82A}">
                    <a16:rowId xmlns:a16="http://schemas.microsoft.com/office/drawing/2014/main" val="10003"/>
                  </a:ext>
                </a:extLst>
              </a:tr>
              <a:tr h="465224">
                <a:tc>
                  <a:txBody>
                    <a:bodyPr/>
                    <a:lstStyle/>
                    <a:p>
                      <a:pPr algn="l" defTabSz="457200">
                        <a:lnSpc>
                          <a:spcPct val="80000"/>
                        </a:lnSpc>
                        <a:defRPr sz="1800"/>
                      </a:pPr>
                      <a:r>
                        <a:rPr lang="en-US" sz="1400" dirty="0" smtClean="0">
                          <a:latin typeface="Aktifo-A-Book"/>
                          <a:ea typeface="Aktifo-A-Book"/>
                          <a:cs typeface="Aktifo-A-Book"/>
                          <a:sym typeface="Aktifo-A-Book"/>
                        </a:rPr>
                        <a:t>Mentoring/expert support</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21 %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tc>
                  <a:txBody>
                    <a:bodyPr/>
                    <a:lstStyle/>
                    <a:p>
                      <a:pPr defTabSz="457200">
                        <a:lnSpc>
                          <a:spcPct val="80000"/>
                        </a:lnSpc>
                        <a:defRPr sz="1800"/>
                      </a:pPr>
                      <a:r>
                        <a:rPr sz="1400">
                          <a:latin typeface="Aktifo-A-Book"/>
                          <a:ea typeface="Aktifo-A-Book"/>
                          <a:cs typeface="Aktifo-A-Book"/>
                          <a:sym typeface="Aktifo-A-Book"/>
                        </a:rPr>
                        <a:t>19 %</a:t>
                      </a:r>
                    </a:p>
                  </a:txBody>
                  <a:tcPr marT="0" marB="0" anchor="ctr" horzOverflow="overflow">
                    <a:lnL w="0">
                      <a:miter lim="400000"/>
                    </a:lnL>
                    <a:lnR w="0">
                      <a:miter lim="400000"/>
                    </a:lnR>
                    <a:lnT w="12700">
                      <a:solidFill>
                        <a:srgbClr val="000000"/>
                      </a:solidFill>
                      <a:prstDash val="sysDot"/>
                      <a:miter lim="400000"/>
                    </a:lnT>
                    <a:lnB w="12700">
                      <a:solidFill>
                        <a:srgbClr val="000000"/>
                      </a:solidFill>
                      <a:prstDash val="sysDot"/>
                      <a:miter lim="400000"/>
                    </a:lnB>
                  </a:tcPr>
                </a:tc>
                <a:extLst>
                  <a:ext uri="{0D108BD9-81ED-4DB2-BD59-A6C34878D82A}">
                    <a16:rowId xmlns:a16="http://schemas.microsoft.com/office/drawing/2014/main" val="10004"/>
                  </a:ext>
                </a:extLst>
              </a:tr>
              <a:tr h="465224">
                <a:tc>
                  <a:txBody>
                    <a:bodyPr/>
                    <a:lstStyle/>
                    <a:p>
                      <a:pPr algn="l" defTabSz="457200">
                        <a:lnSpc>
                          <a:spcPct val="80000"/>
                        </a:lnSpc>
                        <a:defRPr sz="1800"/>
                      </a:pPr>
                      <a:r>
                        <a:rPr lang="en-US" sz="1400" dirty="0" smtClean="0">
                          <a:latin typeface="Aktifo-A-Book"/>
                          <a:ea typeface="Aktifo-A-Book"/>
                          <a:cs typeface="Aktifo-A-Book"/>
                          <a:sym typeface="Aktifo-A-Book"/>
                        </a:rPr>
                        <a:t>Individual responses</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defTabSz="457200">
                        <a:lnSpc>
                          <a:spcPct val="80000"/>
                        </a:lnSpc>
                        <a:defRPr sz="1800"/>
                      </a:pPr>
                      <a:r>
                        <a:rPr sz="1400">
                          <a:latin typeface="Aktifo-A-Book"/>
                          <a:ea typeface="Aktifo-A-Book"/>
                          <a:cs typeface="Aktifo-A-Book"/>
                          <a:sym typeface="Aktifo-A-Book"/>
                        </a:rPr>
                        <a:t>2 %</a:t>
                      </a:r>
                    </a:p>
                  </a:txBody>
                  <a:tcPr marT="0" marB="0" anchor="ctr" horzOverflow="overflow">
                    <a:lnL w="0">
                      <a:miter lim="400000"/>
                    </a:lnL>
                    <a:lnR w="0">
                      <a:miter lim="400000"/>
                    </a:lnR>
                    <a:lnT w="12700">
                      <a:solidFill>
                        <a:srgbClr val="000000"/>
                      </a:solidFill>
                      <a:prstDash val="sysDot"/>
                      <a:miter lim="400000"/>
                    </a:lnT>
                    <a:lnB w="0">
                      <a:miter lim="400000"/>
                    </a:lnB>
                  </a:tcPr>
                </a:tc>
                <a:tc>
                  <a:txBody>
                    <a:bodyPr/>
                    <a:lstStyle/>
                    <a:p>
                      <a:pPr defTabSz="457200">
                        <a:lnSpc>
                          <a:spcPct val="80000"/>
                        </a:lnSpc>
                        <a:defRPr sz="1800"/>
                      </a:pPr>
                      <a:r>
                        <a:rPr sz="1400" dirty="0">
                          <a:latin typeface="Aktifo-A-Book"/>
                          <a:ea typeface="Aktifo-A-Book"/>
                          <a:cs typeface="Aktifo-A-Book"/>
                          <a:sym typeface="Aktifo-A-Book"/>
                        </a:rPr>
                        <a:t>1,8 %</a:t>
                      </a:r>
                    </a:p>
                  </a:txBody>
                  <a:tcPr marT="0" marB="0" anchor="ctr" horzOverflow="overflow">
                    <a:lnL w="0">
                      <a:miter lim="400000"/>
                    </a:lnL>
                    <a:lnR w="0">
                      <a:miter lim="400000"/>
                    </a:lnR>
                    <a:lnT w="12700">
                      <a:solidFill>
                        <a:srgbClr val="000000"/>
                      </a:solidFill>
                      <a:prstDash val="sysDot"/>
                      <a:miter lim="400000"/>
                    </a:lnT>
                    <a:lnB w="0">
                      <a:miter lim="400000"/>
                    </a:lnB>
                  </a:tcPr>
                </a:tc>
                <a:extLst>
                  <a:ext uri="{0D108BD9-81ED-4DB2-BD59-A6C34878D82A}">
                    <a16:rowId xmlns:a16="http://schemas.microsoft.com/office/drawing/2014/main" val="10005"/>
                  </a:ext>
                </a:extLst>
              </a:tr>
            </a:tbl>
          </a:graphicData>
        </a:graphic>
      </p:graphicFrame>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861"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864" name="Сгруппировать"/>
          <p:cNvGrpSpPr/>
          <p:nvPr/>
        </p:nvGrpSpPr>
        <p:grpSpPr>
          <a:xfrm>
            <a:off x="4747383" y="675982"/>
            <a:ext cx="2278082" cy="433283"/>
            <a:chOff x="0" y="0"/>
            <a:chExt cx="2278080" cy="433281"/>
          </a:xfrm>
        </p:grpSpPr>
        <p:pic>
          <p:nvPicPr>
            <p:cNvPr id="862"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863"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865" name="32"/>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32</a:t>
            </a:r>
          </a:p>
        </p:txBody>
      </p:sp>
      <p:sp>
        <p:nvSpPr>
          <p:cNvPr id="866"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867" name="Отже, можемо зробити висновок, що:"/>
          <p:cNvSpPr txBox="1"/>
          <p:nvPr/>
        </p:nvSpPr>
        <p:spPr>
          <a:xfrm>
            <a:off x="548905" y="1179252"/>
            <a:ext cx="6107846" cy="2069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400"/>
              </a:spcBef>
              <a:buClr>
                <a:srgbClr val="00A0D6"/>
              </a:buClr>
              <a:defRPr sz="1400" b="1">
                <a:latin typeface="Aktifo-A-Book"/>
                <a:ea typeface="Aktifo-A-Book"/>
                <a:cs typeface="Aktifo-A-Book"/>
                <a:sym typeface="Aktifo-A-Book"/>
              </a:defRPr>
            </a:lvl1pPr>
          </a:lstStyle>
          <a:p>
            <a:r>
              <a:rPr lang="en-US" dirty="0"/>
              <a:t>Therefore, we can conclude that:</a:t>
            </a:r>
            <a:endParaRPr dirty="0"/>
          </a:p>
        </p:txBody>
      </p:sp>
      <p:sp>
        <p:nvSpPr>
          <p:cNvPr id="868" name="1.    Фінансові ресурси залишаються критичною потребою в обох областях, але в Кіровоградській області ситуація ще гостріша (77% проти 72%).…"/>
          <p:cNvSpPr txBox="1"/>
          <p:nvPr/>
        </p:nvSpPr>
        <p:spPr>
          <a:xfrm>
            <a:off x="535145" y="1456195"/>
            <a:ext cx="6486210" cy="215852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342900" indent="-342900" defTabSz="457200">
              <a:lnSpc>
                <a:spcPct val="80000"/>
              </a:lnSpc>
              <a:spcBef>
                <a:spcPts val="600"/>
              </a:spcBef>
              <a:buAutoNum type="arabicPeriod"/>
              <a:defRPr sz="1400">
                <a:latin typeface="Aktifo-A-Book"/>
                <a:ea typeface="Aktifo-A-Book"/>
                <a:cs typeface="Aktifo-A-Book"/>
                <a:sym typeface="Aktifo-A-Book"/>
              </a:defRPr>
            </a:pPr>
            <a:r>
              <a:rPr lang="en-US" b="1" dirty="0" smtClean="0"/>
              <a:t>Financial </a:t>
            </a:r>
            <a:r>
              <a:rPr lang="en-US" b="1" dirty="0"/>
              <a:t>resources remain a critical need in both regions</a:t>
            </a:r>
            <a:r>
              <a:rPr lang="en-US" dirty="0"/>
              <a:t>, but the situation is even more acute in the </a:t>
            </a:r>
            <a:r>
              <a:rPr lang="en-US" dirty="0" err="1"/>
              <a:t>Kirovohrad</a:t>
            </a:r>
            <a:r>
              <a:rPr lang="en-US" dirty="0"/>
              <a:t> region (77% vs. 72</a:t>
            </a:r>
            <a:r>
              <a:rPr lang="en-US" dirty="0" smtClean="0"/>
              <a:t>%).</a:t>
            </a:r>
          </a:p>
          <a:p>
            <a:pPr marL="342900" indent="-342900" defTabSz="457200">
              <a:lnSpc>
                <a:spcPct val="80000"/>
              </a:lnSpc>
              <a:spcBef>
                <a:spcPts val="600"/>
              </a:spcBef>
              <a:buAutoNum type="arabicPeriod"/>
              <a:defRPr sz="1400">
                <a:latin typeface="Aktifo-A-Book"/>
                <a:ea typeface="Aktifo-A-Book"/>
                <a:cs typeface="Aktifo-A-Book"/>
                <a:sym typeface="Aktifo-A-Book"/>
              </a:defRPr>
            </a:pPr>
            <a:r>
              <a:rPr lang="en-US" b="1" dirty="0" smtClean="0"/>
              <a:t>The </a:t>
            </a:r>
            <a:r>
              <a:rPr lang="en-US" b="1" dirty="0"/>
              <a:t>need for professional development and information and awareness-raising </a:t>
            </a:r>
            <a:r>
              <a:rPr lang="en-US" dirty="0"/>
              <a:t>is slightly higher in the </a:t>
            </a:r>
            <a:r>
              <a:rPr lang="en-US" dirty="0" err="1"/>
              <a:t>Kirovohrad</a:t>
            </a:r>
            <a:r>
              <a:rPr lang="en-US" dirty="0"/>
              <a:t> region. This may indicate less access to local programs or lower awareness</a:t>
            </a:r>
            <a:r>
              <a:rPr lang="en-US" dirty="0" smtClean="0"/>
              <a:t>.</a:t>
            </a:r>
          </a:p>
          <a:p>
            <a:pPr marL="342900" indent="-342900" defTabSz="457200">
              <a:lnSpc>
                <a:spcPct val="80000"/>
              </a:lnSpc>
              <a:spcBef>
                <a:spcPts val="600"/>
              </a:spcBef>
              <a:buAutoNum type="arabicPeriod"/>
              <a:defRPr sz="1400">
                <a:latin typeface="Aktifo-A-Book"/>
                <a:ea typeface="Aktifo-A-Book"/>
                <a:cs typeface="Aktifo-A-Book"/>
                <a:sym typeface="Aktifo-A-Book"/>
              </a:defRPr>
            </a:pPr>
            <a:r>
              <a:rPr lang="en-US" b="1" dirty="0" smtClean="0"/>
              <a:t>Mentoring </a:t>
            </a:r>
            <a:r>
              <a:rPr lang="en-US" b="1" dirty="0"/>
              <a:t>support </a:t>
            </a:r>
            <a:r>
              <a:rPr lang="en-US" dirty="0"/>
              <a:t>is important but less widely recognized as a need. In the Poltava region, it was mentioned more often than in the </a:t>
            </a:r>
            <a:r>
              <a:rPr lang="en-US" dirty="0" err="1"/>
              <a:t>Kirovohrad</a:t>
            </a:r>
            <a:r>
              <a:rPr lang="en-US" dirty="0"/>
              <a:t> region (21% vs. 19</a:t>
            </a:r>
            <a:r>
              <a:rPr lang="en-US" dirty="0" smtClean="0"/>
              <a:t>%).</a:t>
            </a:r>
          </a:p>
          <a:p>
            <a:pPr marL="342900" indent="-342900" defTabSz="457200">
              <a:lnSpc>
                <a:spcPct val="80000"/>
              </a:lnSpc>
              <a:spcBef>
                <a:spcPts val="600"/>
              </a:spcBef>
              <a:buAutoNum type="arabicPeriod"/>
              <a:defRPr sz="1400">
                <a:latin typeface="Aktifo-A-Book"/>
                <a:ea typeface="Aktifo-A-Book"/>
                <a:cs typeface="Aktifo-A-Book"/>
                <a:sym typeface="Aktifo-A-Book"/>
              </a:defRPr>
            </a:pPr>
            <a:r>
              <a:rPr lang="en-US" b="1" dirty="0" smtClean="0"/>
              <a:t>Specific </a:t>
            </a:r>
            <a:r>
              <a:rPr lang="en-US" b="1" dirty="0"/>
              <a:t>individual needs</a:t>
            </a:r>
            <a:r>
              <a:rPr lang="en-US" dirty="0"/>
              <a:t>, such as a shortage of speech therapists and special education teachers and a lack of transport accessibility, are reported in both regions at a low but significant level.</a:t>
            </a:r>
            <a:endParaRPr dirty="0"/>
          </a:p>
        </p:txBody>
      </p:sp>
      <p:sp>
        <p:nvSpPr>
          <p:cNvPr id="869" name="Готовність громад до реалізації Стратегії"/>
          <p:cNvSpPr txBox="1"/>
          <p:nvPr/>
        </p:nvSpPr>
        <p:spPr>
          <a:xfrm>
            <a:off x="548905" y="4502935"/>
            <a:ext cx="5946019" cy="2533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Community </a:t>
            </a:r>
            <a:r>
              <a:rPr lang="en-US" dirty="0"/>
              <a:t>readiness to implement the Strategy </a:t>
            </a:r>
            <a:r>
              <a:rPr sz="1200" b="0" dirty="0" smtClean="0">
                <a:latin typeface="Times Roman"/>
                <a:ea typeface="Times Roman"/>
                <a:cs typeface="Times Roman"/>
                <a:sym typeface="Times Roman"/>
              </a:rPr>
              <a:t> </a:t>
            </a:r>
            <a:endParaRPr sz="1200" b="0" dirty="0">
              <a:latin typeface="Times Roman"/>
              <a:ea typeface="Times Roman"/>
              <a:cs typeface="Times Roman"/>
              <a:sym typeface="Times Roman"/>
            </a:endParaRPr>
          </a:p>
        </p:txBody>
      </p:sp>
      <p:sp>
        <p:nvSpPr>
          <p:cNvPr id="870" name="На запитання «Чи готові Ви особисто брати участь у заходах, щодо впровадження Національної стратегії / Місцевої програми розвитку інклюзивного навчання у Вашій громаді?» відповіді розподілилися наступним чином:"/>
          <p:cNvSpPr txBox="1"/>
          <p:nvPr/>
        </p:nvSpPr>
        <p:spPr>
          <a:xfrm>
            <a:off x="550640" y="4972170"/>
            <a:ext cx="6455220"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400"/>
              </a:spcBef>
              <a:defRPr sz="1400">
                <a:latin typeface="Aktifo-A-Book"/>
                <a:ea typeface="Aktifo-A-Book"/>
                <a:cs typeface="Aktifo-A-Book"/>
                <a:sym typeface="Aktifo-A-Book"/>
              </a:defRPr>
            </a:lvl1pPr>
          </a:lstStyle>
          <a:p>
            <a:r>
              <a:rPr lang="en-US" dirty="0"/>
              <a:t>The answers to the question “Are you personally ready to participate in activities related to the implementation of the National Strategy/Local Program for the Development of Inclusive Education in your community?” were distributed as follows:</a:t>
            </a:r>
            <a:endParaRPr dirty="0"/>
          </a:p>
        </p:txBody>
      </p:sp>
      <p:sp>
        <p:nvSpPr>
          <p:cNvPr id="871" name="Так - 1905 осіб (34%)…"/>
          <p:cNvSpPr txBox="1"/>
          <p:nvPr/>
        </p:nvSpPr>
        <p:spPr>
          <a:xfrm>
            <a:off x="779240" y="5753984"/>
            <a:ext cx="6455220" cy="65144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a:t>Yes</a:t>
            </a:r>
            <a:r>
              <a:rPr lang="en-US" dirty="0"/>
              <a:t> - 1,905 people (34</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No</a:t>
            </a:r>
            <a:r>
              <a:rPr lang="en-US" dirty="0" smtClean="0"/>
              <a:t> </a:t>
            </a:r>
            <a:r>
              <a:rPr lang="en-US" dirty="0"/>
              <a:t>- 871 people (15.6</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This </a:t>
            </a:r>
            <a:r>
              <a:rPr lang="en-US" b="1" dirty="0"/>
              <a:t>is not within my competence </a:t>
            </a:r>
            <a:r>
              <a:rPr lang="en-US" dirty="0"/>
              <a:t>- 2,327 people (41.6%)</a:t>
            </a:r>
            <a:endParaRPr b="0" dirty="0"/>
          </a:p>
        </p:txBody>
      </p:sp>
      <p:sp>
        <p:nvSpPr>
          <p:cNvPr id="872" name="Ці дані свідчать, що лише третина респондентів готові долучатися до активного впровадження інклюзивної освіти, тоді як понад 40% вважають, що це не в межах їхньої компетенції. Це вказує на низький рівень залученості або поінформованості щодо можливостей "/>
          <p:cNvSpPr txBox="1"/>
          <p:nvPr/>
        </p:nvSpPr>
        <p:spPr>
          <a:xfrm>
            <a:off x="550640" y="6584099"/>
            <a:ext cx="6455220"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400"/>
              </a:spcBef>
              <a:defRPr sz="1400">
                <a:latin typeface="Aktifo-A-Book"/>
                <a:ea typeface="Aktifo-A-Book"/>
                <a:cs typeface="Aktifo-A-Book"/>
                <a:sym typeface="Aktifo-A-Book"/>
              </a:defRPr>
            </a:lvl1pPr>
          </a:lstStyle>
          <a:p>
            <a:r>
              <a:rPr lang="en-US" dirty="0"/>
              <a:t>These data show that only one-third of respondents are ready to actively participate in the implementation of inclusive education, while more than 40% believe that this is not within their competence. This indicates a low level of involvement or awareness of the opportunities and contributions of each individual to the process of implementing inclusion.</a:t>
            </a:r>
            <a:endParaRPr dirty="0"/>
          </a:p>
        </p:txBody>
      </p:sp>
      <p:sp>
        <p:nvSpPr>
          <p:cNvPr id="873" name="Регіональний аналіз:"/>
          <p:cNvSpPr txBox="1"/>
          <p:nvPr/>
        </p:nvSpPr>
        <p:spPr>
          <a:xfrm>
            <a:off x="541941" y="7637218"/>
            <a:ext cx="6371018" cy="2374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a:t>Regional analysis:</a:t>
            </a:r>
            <a:endParaRPr dirty="0"/>
          </a:p>
        </p:txBody>
      </p:sp>
      <p:sp>
        <p:nvSpPr>
          <p:cNvPr id="874" name="Так - 1431 осіб (35,6%)…"/>
          <p:cNvSpPr txBox="1"/>
          <p:nvPr/>
        </p:nvSpPr>
        <p:spPr>
          <a:xfrm>
            <a:off x="550640" y="8262956"/>
            <a:ext cx="6455220" cy="65144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a:t>Yes</a:t>
            </a:r>
            <a:r>
              <a:rPr lang="en-US" dirty="0"/>
              <a:t> - 1,431 people (35.6</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No</a:t>
            </a:r>
            <a:r>
              <a:rPr lang="en-US" dirty="0" smtClean="0"/>
              <a:t> </a:t>
            </a:r>
            <a:r>
              <a:rPr lang="en-US" dirty="0"/>
              <a:t>- 697 people (17.4</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This </a:t>
            </a:r>
            <a:r>
              <a:rPr lang="en-US" b="1" dirty="0"/>
              <a:t>is not within my competence </a:t>
            </a:r>
            <a:r>
              <a:rPr lang="en-US" dirty="0"/>
              <a:t>- 1,965 people (48.9%)</a:t>
            </a:r>
            <a:endParaRPr dirty="0"/>
          </a:p>
        </p:txBody>
      </p:sp>
      <p:sp>
        <p:nvSpPr>
          <p:cNvPr id="875" name="Полтавська область:"/>
          <p:cNvSpPr txBox="1"/>
          <p:nvPr/>
        </p:nvSpPr>
        <p:spPr>
          <a:xfrm>
            <a:off x="541941" y="7996654"/>
            <a:ext cx="6371018" cy="23746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a:t>Poltava region:</a:t>
            </a:r>
            <a:endParaRPr dirty="0"/>
          </a:p>
        </p:txBody>
      </p:sp>
      <p:sp>
        <p:nvSpPr>
          <p:cNvPr id="876" name="Так - 474 осіб (32,8%)…"/>
          <p:cNvSpPr txBox="1"/>
          <p:nvPr/>
        </p:nvSpPr>
        <p:spPr>
          <a:xfrm>
            <a:off x="550640" y="9316075"/>
            <a:ext cx="6455220" cy="65144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Yes</a:t>
            </a:r>
            <a:r>
              <a:rPr lang="en-US" dirty="0" smtClean="0"/>
              <a:t> </a:t>
            </a:r>
            <a:r>
              <a:rPr lang="en-US" dirty="0"/>
              <a:t>- 474 people (32.8</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No</a:t>
            </a:r>
            <a:r>
              <a:rPr lang="en-US" dirty="0" smtClean="0"/>
              <a:t> </a:t>
            </a:r>
            <a:r>
              <a:rPr lang="en-US" dirty="0"/>
              <a:t>- 174 people (12.0</a:t>
            </a:r>
            <a:r>
              <a:rPr lang="en-US" dirty="0" smtClean="0"/>
              <a:t>%)</a:t>
            </a:r>
          </a:p>
          <a:p>
            <a:pPr marL="228600" indent="-228600" defTabSz="457200">
              <a:lnSpc>
                <a:spcPct val="80000"/>
              </a:lnSpc>
              <a:spcBef>
                <a:spcPts val="400"/>
              </a:spcBef>
              <a:buClr>
                <a:srgbClr val="00A0D6"/>
              </a:buClr>
              <a:buSzPct val="100000"/>
              <a:buChar char="•"/>
              <a:defRPr sz="1400">
                <a:latin typeface="Aktifo-A-Book"/>
                <a:ea typeface="Aktifo-A-Book"/>
                <a:cs typeface="Aktifo-A-Book"/>
                <a:sym typeface="Aktifo-A-Book"/>
              </a:defRPr>
            </a:pPr>
            <a:r>
              <a:rPr lang="en-US" b="1" dirty="0" smtClean="0"/>
              <a:t>This </a:t>
            </a:r>
            <a:r>
              <a:rPr lang="en-US" b="1" dirty="0"/>
              <a:t>is not within my competence </a:t>
            </a:r>
            <a:r>
              <a:rPr lang="en-US" dirty="0"/>
              <a:t>- 362 people (25.1%) </a:t>
            </a:r>
            <a:endParaRPr sz="1200" dirty="0">
              <a:latin typeface="Times Roman"/>
              <a:ea typeface="Times Roman"/>
              <a:cs typeface="Times Roman"/>
              <a:sym typeface="Times Roman"/>
            </a:endParaRPr>
          </a:p>
        </p:txBody>
      </p:sp>
      <p:sp>
        <p:nvSpPr>
          <p:cNvPr id="877" name="Кіровоградська область:"/>
          <p:cNvSpPr txBox="1"/>
          <p:nvPr/>
        </p:nvSpPr>
        <p:spPr>
          <a:xfrm>
            <a:off x="541941" y="9049773"/>
            <a:ext cx="6371018" cy="2374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9"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880"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883" name="Сгруппировать"/>
          <p:cNvGrpSpPr/>
          <p:nvPr/>
        </p:nvGrpSpPr>
        <p:grpSpPr>
          <a:xfrm>
            <a:off x="4747383" y="675982"/>
            <a:ext cx="2278082" cy="433283"/>
            <a:chOff x="0" y="0"/>
            <a:chExt cx="2278080" cy="433281"/>
          </a:xfrm>
        </p:grpSpPr>
        <p:pic>
          <p:nvPicPr>
            <p:cNvPr id="881"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882"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884" name="33"/>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33</a:t>
            </a:r>
          </a:p>
        </p:txBody>
      </p:sp>
      <p:sp>
        <p:nvSpPr>
          <p:cNvPr id="885"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886" name="Рівень готовності до участі дещо вищий у Полтавській області (35,6%) порівняно з Кіровоградською (32,8%).…"/>
          <p:cNvSpPr txBox="1"/>
          <p:nvPr/>
        </p:nvSpPr>
        <p:spPr>
          <a:xfrm>
            <a:off x="525240" y="1125556"/>
            <a:ext cx="6455220" cy="156451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b="1" dirty="0"/>
              <a:t>The level of readiness </a:t>
            </a:r>
            <a:r>
              <a:rPr lang="en-US" dirty="0"/>
              <a:t>to participate is slightly higher in the Poltava region (35.6%) compared to the </a:t>
            </a:r>
            <a:r>
              <a:rPr lang="en-US" dirty="0" err="1"/>
              <a:t>Kirovohrad</a:t>
            </a:r>
            <a:r>
              <a:rPr lang="en-US" dirty="0"/>
              <a:t> region (32.8</a:t>
            </a:r>
            <a:r>
              <a:rPr lang="en-US" dirty="0" smtClean="0"/>
              <a:t>%).</a:t>
            </a:r>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At </a:t>
            </a:r>
            <a:r>
              <a:rPr lang="en-US" dirty="0"/>
              <a:t>the same time, in the Poltava region</a:t>
            </a:r>
            <a:r>
              <a:rPr lang="en-US" b="1" dirty="0"/>
              <a:t>, almost half of the respondents (48.9%) </a:t>
            </a:r>
            <a:r>
              <a:rPr lang="en-US" dirty="0"/>
              <a:t>believe that the issue of inclusion is not within their competence, which is twice as much as in the </a:t>
            </a:r>
            <a:r>
              <a:rPr lang="en-US" dirty="0" err="1"/>
              <a:t>Kirovohrad</a:t>
            </a:r>
            <a:r>
              <a:rPr lang="en-US" dirty="0"/>
              <a:t> region (25.1</a:t>
            </a:r>
            <a:r>
              <a:rPr lang="en-US" dirty="0" smtClean="0"/>
              <a:t>%).</a:t>
            </a:r>
          </a:p>
          <a:p>
            <a:pPr marL="2286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In </a:t>
            </a:r>
            <a:r>
              <a:rPr lang="en-US" dirty="0"/>
              <a:t>the </a:t>
            </a:r>
            <a:r>
              <a:rPr lang="en-US" dirty="0" err="1"/>
              <a:t>Kirovohrad</a:t>
            </a:r>
            <a:r>
              <a:rPr lang="en-US" dirty="0"/>
              <a:t> region, there is also a </a:t>
            </a:r>
            <a:r>
              <a:rPr lang="en-US" b="1" dirty="0"/>
              <a:t>lower percentage of those who answered “no” (12%)</a:t>
            </a:r>
            <a:r>
              <a:rPr lang="en-US" dirty="0"/>
              <a:t>, which may indicate greater openness or uncertainty about the role rather than categorical rejection.</a:t>
            </a:r>
            <a:endParaRPr dirty="0"/>
          </a:p>
        </p:txBody>
      </p:sp>
      <p:sp>
        <p:nvSpPr>
          <p:cNvPr id="887" name="Порівняльний аналіз:"/>
          <p:cNvSpPr txBox="1"/>
          <p:nvPr/>
        </p:nvSpPr>
        <p:spPr>
          <a:xfrm>
            <a:off x="516541" y="859254"/>
            <a:ext cx="6371018" cy="23746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a:t>Comparative analysis:</a:t>
            </a:r>
            <a:endParaRPr dirty="0"/>
          </a:p>
        </p:txBody>
      </p:sp>
      <p:sp>
        <p:nvSpPr>
          <p:cNvPr id="888" name="Висновки:"/>
          <p:cNvSpPr txBox="1"/>
          <p:nvPr/>
        </p:nvSpPr>
        <p:spPr>
          <a:xfrm>
            <a:off x="516541" y="3255321"/>
            <a:ext cx="6371018" cy="2374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a:t>Conclusions:</a:t>
            </a:r>
            <a:endParaRPr dirty="0"/>
          </a:p>
        </p:txBody>
      </p:sp>
      <p:sp>
        <p:nvSpPr>
          <p:cNvPr id="890" name="Ключові напрямки участі, які виділили респонденти:"/>
          <p:cNvSpPr txBox="1"/>
          <p:nvPr/>
        </p:nvSpPr>
        <p:spPr>
          <a:xfrm>
            <a:off x="516541" y="7652090"/>
            <a:ext cx="6371018" cy="23746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00A0D6"/>
                </a:solidFill>
                <a:latin typeface="Aktifo-A-Book"/>
                <a:ea typeface="Aktifo-A-Book"/>
                <a:cs typeface="Aktifo-A-Book"/>
                <a:sym typeface="Aktifo-A-Book"/>
              </a:defRPr>
            </a:lvl1pPr>
          </a:lstStyle>
          <a:p>
            <a:r>
              <a:rPr lang="en-US" dirty="0"/>
              <a:t>Key areas of participation identified by respondents:</a:t>
            </a:r>
            <a:endParaRPr dirty="0"/>
          </a:p>
        </p:txBody>
      </p:sp>
      <p:sp>
        <p:nvSpPr>
          <p:cNvPr id="891" name="1.    Готовність до практичної участі – близько 35% відповідей:…"/>
          <p:cNvSpPr txBox="1"/>
          <p:nvPr/>
        </p:nvSpPr>
        <p:spPr>
          <a:xfrm>
            <a:off x="525240" y="7956492"/>
            <a:ext cx="6455220" cy="189076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400"/>
              </a:spcBef>
              <a:defRPr sz="1400" b="1">
                <a:latin typeface="Aktifo-A-Book"/>
                <a:ea typeface="Aktifo-A-Book"/>
                <a:cs typeface="Aktifo-A-Book"/>
                <a:sym typeface="Aktifo-A-Book"/>
              </a:defRPr>
            </a:pPr>
            <a:r>
              <a:rPr dirty="0" smtClean="0">
                <a:solidFill>
                  <a:srgbClr val="00A0D6"/>
                </a:solidFill>
              </a:rPr>
              <a:t>1.   </a:t>
            </a:r>
            <a:r>
              <a:rPr dirty="0" smtClean="0"/>
              <a:t> </a:t>
            </a:r>
            <a:r>
              <a:rPr lang="en-US" dirty="0" smtClean="0"/>
              <a:t>Readiness </a:t>
            </a:r>
            <a:r>
              <a:rPr lang="en-US" dirty="0"/>
              <a:t>for practical participation – about 35% of responses</a:t>
            </a:r>
            <a:r>
              <a:rPr lang="en-US" dirty="0" smtClean="0"/>
              <a:t>:</a:t>
            </a:r>
          </a:p>
          <a:p>
            <a:pPr marL="620713" indent="-285750" defTabSz="457200">
              <a:lnSpc>
                <a:spcPct val="80000"/>
              </a:lnSpc>
              <a:spcBef>
                <a:spcPts val="400"/>
              </a:spcBef>
              <a:buFont typeface="Arial" panose="020B0604020202020204" pitchFamily="34" charset="0"/>
              <a:buChar char="•"/>
              <a:defRPr sz="1400" b="1">
                <a:latin typeface="Aktifo-A-Book"/>
                <a:ea typeface="Aktifo-A-Book"/>
                <a:cs typeface="Aktifo-A-Book"/>
                <a:sym typeface="Aktifo-A-Book"/>
              </a:defRPr>
            </a:pPr>
            <a:r>
              <a:rPr lang="en-US" dirty="0" smtClean="0">
                <a:latin typeface="Aktifo-A-Book"/>
              </a:rPr>
              <a:t>conducting </a:t>
            </a:r>
            <a:r>
              <a:rPr lang="en-US" dirty="0">
                <a:latin typeface="Aktifo-A-Book"/>
              </a:rPr>
              <a:t>classes, games, master classes with children</a:t>
            </a:r>
            <a:r>
              <a:rPr lang="en-US" dirty="0" smtClean="0">
                <a:latin typeface="Aktifo-A-Book"/>
              </a:rPr>
              <a:t>;</a:t>
            </a:r>
          </a:p>
          <a:p>
            <a:pPr marL="620713" indent="-285750" defTabSz="457200">
              <a:lnSpc>
                <a:spcPct val="80000"/>
              </a:lnSpc>
              <a:spcBef>
                <a:spcPts val="400"/>
              </a:spcBef>
              <a:buFont typeface="Arial" panose="020B0604020202020204" pitchFamily="34" charset="0"/>
              <a:buChar char="•"/>
              <a:defRPr sz="1400" b="1">
                <a:latin typeface="Aktifo-A-Book"/>
                <a:ea typeface="Aktifo-A-Book"/>
                <a:cs typeface="Aktifo-A-Book"/>
                <a:sym typeface="Aktifo-A-Book"/>
              </a:defRPr>
            </a:pPr>
            <a:r>
              <a:rPr lang="en-US" dirty="0" smtClean="0">
                <a:latin typeface="Aktifo-A-Book"/>
              </a:rPr>
              <a:t>organizing </a:t>
            </a:r>
            <a:r>
              <a:rPr lang="en-US" dirty="0">
                <a:latin typeface="Aktifo-A-Book"/>
              </a:rPr>
              <a:t>leisure activities, clubs, after-school groups</a:t>
            </a:r>
            <a:r>
              <a:rPr lang="en-US" dirty="0" smtClean="0">
                <a:latin typeface="Aktifo-A-Book"/>
              </a:rPr>
              <a:t>;</a:t>
            </a:r>
          </a:p>
          <a:p>
            <a:pPr marL="620713" indent="-285750" defTabSz="457200">
              <a:lnSpc>
                <a:spcPct val="80000"/>
              </a:lnSpc>
              <a:spcBef>
                <a:spcPts val="400"/>
              </a:spcBef>
              <a:buFont typeface="Arial" panose="020B0604020202020204" pitchFamily="34" charset="0"/>
              <a:buChar char="•"/>
              <a:defRPr sz="1400" b="1">
                <a:latin typeface="Aktifo-A-Book"/>
                <a:ea typeface="Aktifo-A-Book"/>
                <a:cs typeface="Aktifo-A-Book"/>
                <a:sym typeface="Aktifo-A-Book"/>
              </a:defRPr>
            </a:pPr>
            <a:r>
              <a:rPr lang="en-US" dirty="0" smtClean="0">
                <a:latin typeface="Aktifo-A-Book"/>
              </a:rPr>
              <a:t>participating </a:t>
            </a:r>
            <a:r>
              <a:rPr lang="en-US" dirty="0">
                <a:latin typeface="Aktifo-A-Book"/>
              </a:rPr>
              <a:t>in events, trainings, round tables</a:t>
            </a:r>
            <a:r>
              <a:rPr lang="en-US" dirty="0" smtClean="0">
                <a:latin typeface="Aktifo-A-Book"/>
              </a:rPr>
              <a:t>;</a:t>
            </a:r>
          </a:p>
          <a:p>
            <a:pPr marL="620713" indent="-285750" defTabSz="457200">
              <a:lnSpc>
                <a:spcPct val="80000"/>
              </a:lnSpc>
              <a:spcBef>
                <a:spcPts val="400"/>
              </a:spcBef>
              <a:buFont typeface="Arial" panose="020B0604020202020204" pitchFamily="34" charset="0"/>
              <a:buChar char="•"/>
              <a:defRPr sz="1400" b="1">
                <a:latin typeface="Aktifo-A-Book"/>
                <a:ea typeface="Aktifo-A-Book"/>
                <a:cs typeface="Aktifo-A-Book"/>
                <a:sym typeface="Aktifo-A-Book"/>
              </a:defRPr>
            </a:pPr>
            <a:r>
              <a:rPr lang="en-US" dirty="0" smtClean="0">
                <a:latin typeface="Aktifo-A-Book"/>
              </a:rPr>
              <a:t>working </a:t>
            </a:r>
            <a:r>
              <a:rPr lang="en-US" dirty="0">
                <a:latin typeface="Aktifo-A-Book"/>
              </a:rPr>
              <a:t>in inclusive classrooms, inclusive resource centers, supporting children with special educational needs</a:t>
            </a:r>
            <a:r>
              <a:rPr lang="en-US" dirty="0" smtClean="0">
                <a:latin typeface="Aktifo-A-Book"/>
              </a:rPr>
              <a:t>;</a:t>
            </a:r>
          </a:p>
          <a:p>
            <a:pPr marL="620713" indent="-285750" defTabSz="457200">
              <a:lnSpc>
                <a:spcPct val="80000"/>
              </a:lnSpc>
              <a:spcBef>
                <a:spcPts val="400"/>
              </a:spcBef>
              <a:buFont typeface="Arial" panose="020B0604020202020204" pitchFamily="34" charset="0"/>
              <a:buChar char="•"/>
              <a:defRPr sz="1400" b="1">
                <a:latin typeface="Aktifo-A-Book"/>
                <a:ea typeface="Aktifo-A-Book"/>
                <a:cs typeface="Aktifo-A-Book"/>
                <a:sym typeface="Aktifo-A-Book"/>
              </a:defRPr>
            </a:pPr>
            <a:r>
              <a:rPr lang="en-US" dirty="0" smtClean="0">
                <a:latin typeface="Aktifo-A-Book"/>
              </a:rPr>
              <a:t>facilitating </a:t>
            </a:r>
            <a:r>
              <a:rPr lang="en-US" dirty="0">
                <a:latin typeface="Aktifo-A-Book"/>
              </a:rPr>
              <a:t>the organization of educational, cultural, and awareness-raising events</a:t>
            </a:r>
            <a:r>
              <a:rPr lang="en-US" dirty="0" smtClean="0">
                <a:latin typeface="Aktifo-A-Book"/>
              </a:rPr>
              <a:t>;</a:t>
            </a:r>
          </a:p>
          <a:p>
            <a:pPr marL="620713" indent="-285750" defTabSz="457200">
              <a:lnSpc>
                <a:spcPct val="80000"/>
              </a:lnSpc>
              <a:spcBef>
                <a:spcPts val="400"/>
              </a:spcBef>
              <a:buFont typeface="Arial" panose="020B0604020202020204" pitchFamily="34" charset="0"/>
              <a:buChar char="•"/>
              <a:defRPr sz="1400" b="1">
                <a:latin typeface="Aktifo-A-Book"/>
                <a:ea typeface="Aktifo-A-Book"/>
                <a:cs typeface="Aktifo-A-Book"/>
                <a:sym typeface="Aktifo-A-Book"/>
              </a:defRPr>
            </a:pPr>
            <a:r>
              <a:rPr lang="en-US" dirty="0" smtClean="0">
                <a:latin typeface="Aktifo-A-Book"/>
              </a:rPr>
              <a:t>participating </a:t>
            </a:r>
            <a:r>
              <a:rPr lang="en-US" dirty="0">
                <a:latin typeface="Aktifo-A-Book"/>
              </a:rPr>
              <a:t>in working groups, creating methodological materials</a:t>
            </a:r>
            <a:r>
              <a:rPr lang="en-US" dirty="0" smtClean="0">
                <a:latin typeface="Aktifo-A-Book"/>
              </a:rPr>
              <a:t>.</a:t>
            </a:r>
            <a:endParaRPr dirty="0">
              <a:latin typeface="Aktifo-A-Book"/>
            </a:endParaRPr>
          </a:p>
        </p:txBody>
      </p:sp>
      <p:sp>
        <p:nvSpPr>
          <p:cNvPr id="15" name="1.    Низький рівень залученості до процесів впровадження інклюзії є загальною тенденцією, що потребує уваги на державному та місцевому рівнях.…"/>
          <p:cNvSpPr txBox="1"/>
          <p:nvPr/>
        </p:nvSpPr>
        <p:spPr>
          <a:xfrm>
            <a:off x="525240" y="3597823"/>
            <a:ext cx="6455220" cy="325113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600"/>
              </a:spcBef>
              <a:defRPr sz="1400">
                <a:latin typeface="Aktifo-A-Book"/>
                <a:ea typeface="Aktifo-A-Book"/>
                <a:cs typeface="Aktifo-A-Book"/>
                <a:sym typeface="Aktifo-A-Book"/>
              </a:defRPr>
            </a:pPr>
            <a:r>
              <a:rPr b="1" dirty="0">
                <a:solidFill>
                  <a:srgbClr val="00A0D6"/>
                </a:solidFill>
              </a:rPr>
              <a:t>1.    </a:t>
            </a:r>
            <a:r>
              <a:rPr lang="en-US" b="1" dirty="0"/>
              <a:t>Low levels of involvement </a:t>
            </a:r>
            <a:r>
              <a:rPr lang="en-US" dirty="0"/>
              <a:t>in the implementation of inclusion are a common trend that requires attention at the national and local levels.</a:t>
            </a:r>
          </a:p>
          <a:p>
            <a:pPr defTabSz="457200">
              <a:lnSpc>
                <a:spcPct val="80000"/>
              </a:lnSpc>
              <a:spcBef>
                <a:spcPts val="600"/>
              </a:spcBef>
              <a:defRPr sz="1400">
                <a:latin typeface="Aktifo-A-Book"/>
                <a:ea typeface="Aktifo-A-Book"/>
                <a:cs typeface="Aktifo-A-Book"/>
                <a:sym typeface="Aktifo-A-Book"/>
              </a:defRPr>
            </a:pPr>
            <a:r>
              <a:rPr dirty="0" smtClean="0">
                <a:solidFill>
                  <a:srgbClr val="00A0D6"/>
                </a:solidFill>
              </a:rPr>
              <a:t>2</a:t>
            </a:r>
            <a:r>
              <a:rPr dirty="0">
                <a:solidFill>
                  <a:srgbClr val="00A0D6"/>
                </a:solidFill>
              </a:rPr>
              <a:t>.    </a:t>
            </a:r>
            <a:r>
              <a:rPr lang="en-US" b="1" dirty="0"/>
              <a:t>The high percentage of respondents who consider this to be “outside their competence” </a:t>
            </a:r>
            <a:r>
              <a:rPr lang="en-US" dirty="0"/>
              <a:t>indicates a need for:</a:t>
            </a:r>
          </a:p>
          <a:p>
            <a:pPr marL="5207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informing </a:t>
            </a:r>
            <a:r>
              <a:rPr lang="en-US" dirty="0"/>
              <a:t>citizens about the role of each individual in creating an inclusive </a:t>
            </a:r>
            <a:r>
              <a:rPr lang="en-US" dirty="0" smtClean="0"/>
              <a:t>environment;</a:t>
            </a:r>
          </a:p>
          <a:p>
            <a:pPr marL="5207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ensuring </a:t>
            </a:r>
            <a:r>
              <a:rPr lang="en-US" dirty="0"/>
              <a:t>a participatory approach  for different groups of beneficiaries in the formation of regional and local target programs and strategies in the field of inclusive </a:t>
            </a:r>
            <a:r>
              <a:rPr lang="en-US" dirty="0" smtClean="0"/>
              <a:t>education;</a:t>
            </a:r>
          </a:p>
          <a:p>
            <a:pPr marL="520700" indent="-228600" defTabSz="457200">
              <a:lnSpc>
                <a:spcPct val="80000"/>
              </a:lnSpc>
              <a:spcBef>
                <a:spcPts val="600"/>
              </a:spcBef>
              <a:buClr>
                <a:srgbClr val="00A0D6"/>
              </a:buClr>
              <a:buSzPct val="100000"/>
              <a:buChar char="•"/>
              <a:defRPr sz="1400">
                <a:latin typeface="Aktifo-A-Book"/>
                <a:ea typeface="Aktifo-A-Book"/>
                <a:cs typeface="Aktifo-A-Book"/>
                <a:sym typeface="Aktifo-A-Book"/>
              </a:defRPr>
            </a:pPr>
            <a:r>
              <a:rPr lang="en-US" dirty="0" smtClean="0"/>
              <a:t>communication </a:t>
            </a:r>
            <a:r>
              <a:rPr lang="en-US" dirty="0"/>
              <a:t>support and strategic information for the community regarding the National Strategy and local policies in the field of inclusion</a:t>
            </a:r>
            <a:r>
              <a:rPr lang="en-US" dirty="0" smtClean="0"/>
              <a:t>.</a:t>
            </a:r>
            <a:endParaRPr dirty="0"/>
          </a:p>
          <a:p>
            <a:pPr defTabSz="457200">
              <a:lnSpc>
                <a:spcPct val="80000"/>
              </a:lnSpc>
              <a:spcBef>
                <a:spcPts val="600"/>
              </a:spcBef>
              <a:defRPr sz="1400">
                <a:latin typeface="Aktifo-A-Book"/>
                <a:ea typeface="Aktifo-A-Book"/>
                <a:cs typeface="Aktifo-A-Book"/>
                <a:sym typeface="Aktifo-A-Book"/>
              </a:defRPr>
            </a:pPr>
            <a:r>
              <a:rPr b="1" dirty="0">
                <a:solidFill>
                  <a:srgbClr val="00A0D6"/>
                </a:solidFill>
              </a:rPr>
              <a:t>3.   </a:t>
            </a:r>
            <a:r>
              <a:rPr dirty="0"/>
              <a:t> </a:t>
            </a:r>
            <a:r>
              <a:rPr lang="en-US" b="1" dirty="0"/>
              <a:t>The Poltava region has the potential for greater public engagement, </a:t>
            </a:r>
            <a:r>
              <a:rPr lang="en-US" dirty="0"/>
              <a:t>but requires more awareness-raising campaigns </a:t>
            </a:r>
            <a:endParaRPr lang="en-US" dirty="0" smtClean="0"/>
          </a:p>
          <a:p>
            <a:pPr defTabSz="457200">
              <a:lnSpc>
                <a:spcPct val="80000"/>
              </a:lnSpc>
              <a:spcBef>
                <a:spcPts val="600"/>
              </a:spcBef>
              <a:defRPr sz="1400">
                <a:latin typeface="Aktifo-A-Book"/>
                <a:ea typeface="Aktifo-A-Book"/>
                <a:cs typeface="Aktifo-A-Book"/>
                <a:sym typeface="Aktifo-A-Book"/>
              </a:defRPr>
            </a:pPr>
            <a:r>
              <a:rPr dirty="0" smtClean="0">
                <a:solidFill>
                  <a:srgbClr val="00A0D6"/>
                </a:solidFill>
              </a:rPr>
              <a:t>4</a:t>
            </a:r>
            <a:r>
              <a:rPr dirty="0">
                <a:solidFill>
                  <a:srgbClr val="00A0D6"/>
                </a:solidFill>
              </a:rPr>
              <a:t>.   </a:t>
            </a:r>
            <a:r>
              <a:rPr lang="en-US" b="1" dirty="0"/>
              <a:t>The </a:t>
            </a:r>
            <a:r>
              <a:rPr lang="en-US" b="1" dirty="0" err="1"/>
              <a:t>Kirovohrad</a:t>
            </a:r>
            <a:r>
              <a:rPr lang="en-US" b="1" dirty="0"/>
              <a:t> region shows a smaller proportion of respondents who distance themselves</a:t>
            </a:r>
            <a:r>
              <a:rPr lang="en-US" dirty="0"/>
              <a:t>, which can be considered a better basis for the development of local initiatives</a:t>
            </a:r>
            <a:r>
              <a:rPr lang="en-US" b="1" dirty="0" smtClean="0"/>
              <a:t>.</a:t>
            </a:r>
            <a:endParaRPr lang="en-US" b="1" dirty="0"/>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3"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894"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897" name="Сгруппировать"/>
          <p:cNvGrpSpPr/>
          <p:nvPr/>
        </p:nvGrpSpPr>
        <p:grpSpPr>
          <a:xfrm>
            <a:off x="4747383" y="675982"/>
            <a:ext cx="2278082" cy="433283"/>
            <a:chOff x="0" y="0"/>
            <a:chExt cx="2278080" cy="433281"/>
          </a:xfrm>
        </p:grpSpPr>
        <p:pic>
          <p:nvPicPr>
            <p:cNvPr id="895"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896"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898" name="34"/>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34</a:t>
            </a:r>
          </a:p>
        </p:txBody>
      </p:sp>
      <p:sp>
        <p:nvSpPr>
          <p:cNvPr id="899"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2" name="Прямоугольник 1"/>
          <p:cNvSpPr/>
          <p:nvPr/>
        </p:nvSpPr>
        <p:spPr>
          <a:xfrm>
            <a:off x="531645" y="1435458"/>
            <a:ext cx="6618308" cy="6751592"/>
          </a:xfrm>
          <a:prstGeom prst="rect">
            <a:avLst/>
          </a:prstGeom>
        </p:spPr>
        <p:txBody>
          <a:bodyPr wrap="square">
            <a:spAutoFit/>
          </a:bodyPr>
          <a:lstStyle/>
          <a:p>
            <a:pPr defTabSz="457200">
              <a:lnSpc>
                <a:spcPct val="80000"/>
              </a:lnSpc>
              <a:spcBef>
                <a:spcPts val="0"/>
              </a:spcBef>
              <a:defRPr sz="1400" b="1">
                <a:latin typeface="Aktifo-A-Book"/>
                <a:ea typeface="Aktifo-A-Book"/>
                <a:cs typeface="Aktifo-A-Book"/>
                <a:sym typeface="Aktifo-A-Book"/>
              </a:defRPr>
            </a:pPr>
            <a:r>
              <a:rPr lang="uk-UA" dirty="0">
                <a:solidFill>
                  <a:srgbClr val="00A0D6"/>
                </a:solidFill>
              </a:rPr>
              <a:t>2.</a:t>
            </a:r>
            <a:r>
              <a:rPr lang="uk-UA" dirty="0"/>
              <a:t>    </a:t>
            </a:r>
            <a:r>
              <a:rPr lang="en-US" dirty="0" smtClean="0"/>
              <a:t>Consulting </a:t>
            </a:r>
            <a:r>
              <a:rPr lang="en-US" dirty="0"/>
              <a:t>and expert participation – approximately 10%:</a:t>
            </a:r>
            <a:endParaRPr lang="uk-UA" dirty="0"/>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willingness </a:t>
            </a:r>
            <a:r>
              <a:rPr lang="en-US" dirty="0"/>
              <a:t>to be an expert, consultant, facilitator</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providing </a:t>
            </a:r>
            <a:r>
              <a:rPr lang="en-US" dirty="0"/>
              <a:t>advice based on personal or professional experience</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developing </a:t>
            </a:r>
            <a:r>
              <a:rPr lang="en-US" dirty="0"/>
              <a:t>strategies, programs, information </a:t>
            </a:r>
            <a:r>
              <a:rPr lang="en-US" dirty="0" smtClean="0"/>
              <a:t>campaigns;</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a:t>i</a:t>
            </a:r>
            <a:r>
              <a:rPr lang="en-US" dirty="0" smtClean="0"/>
              <a:t>nvolving </a:t>
            </a:r>
            <a:r>
              <a:rPr lang="en-US" dirty="0"/>
              <a:t>youth organizations and coordinating interaction</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advocacy </a:t>
            </a:r>
            <a:r>
              <a:rPr lang="en-US" dirty="0"/>
              <a:t>in the community, promotion of inclusion ideas</a:t>
            </a:r>
            <a:endParaRPr lang="uk-UA" dirty="0"/>
          </a:p>
          <a:p>
            <a:pPr defTabSz="457200">
              <a:lnSpc>
                <a:spcPct val="80000"/>
              </a:lnSpc>
              <a:spcBef>
                <a:spcPts val="0"/>
              </a:spcBef>
              <a:defRPr sz="1400">
                <a:latin typeface="Aktifo-A-Book"/>
                <a:ea typeface="Aktifo-A-Book"/>
                <a:cs typeface="Aktifo-A-Book"/>
                <a:sym typeface="Aktifo-A-Book"/>
              </a:defRPr>
            </a:pPr>
            <a:endParaRPr lang="uk-UA" dirty="0"/>
          </a:p>
          <a:p>
            <a:pPr defTabSz="457200">
              <a:lnSpc>
                <a:spcPct val="80000"/>
              </a:lnSpc>
              <a:spcBef>
                <a:spcPts val="0"/>
              </a:spcBef>
              <a:defRPr sz="1400" b="1">
                <a:latin typeface="Aktifo-A-Book"/>
                <a:ea typeface="Aktifo-A-Book"/>
                <a:cs typeface="Aktifo-A-Book"/>
                <a:sym typeface="Aktifo-A-Book"/>
              </a:defRPr>
            </a:pPr>
            <a:r>
              <a:rPr lang="uk-UA" dirty="0">
                <a:solidFill>
                  <a:srgbClr val="00A0D6"/>
                </a:solidFill>
              </a:rPr>
              <a:t>3</a:t>
            </a:r>
            <a:r>
              <a:rPr lang="uk-UA" dirty="0"/>
              <a:t>.    </a:t>
            </a:r>
            <a:r>
              <a:rPr lang="en-US" dirty="0" smtClean="0"/>
              <a:t>Educational </a:t>
            </a:r>
            <a:r>
              <a:rPr lang="en-US" dirty="0"/>
              <a:t>activities – approximately 12-15%:</a:t>
            </a:r>
            <a:endParaRPr lang="uk-UA" dirty="0"/>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dissemination </a:t>
            </a:r>
            <a:r>
              <a:rPr lang="en-US" dirty="0"/>
              <a:t>of information among parents, teachers, the public</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participation </a:t>
            </a:r>
            <a:r>
              <a:rPr lang="en-US" dirty="0"/>
              <a:t>in trainings, seminars, webinars, courses</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development </a:t>
            </a:r>
            <a:r>
              <a:rPr lang="en-US" dirty="0"/>
              <a:t>of informational materials</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organization </a:t>
            </a:r>
            <a:r>
              <a:rPr lang="en-US" dirty="0"/>
              <a:t>of meetings, presentations, social videos.</a:t>
            </a:r>
            <a:endParaRPr lang="uk-UA" dirty="0"/>
          </a:p>
          <a:p>
            <a:pPr defTabSz="457200">
              <a:lnSpc>
                <a:spcPct val="80000"/>
              </a:lnSpc>
              <a:spcBef>
                <a:spcPts val="0"/>
              </a:spcBef>
              <a:defRPr sz="1400">
                <a:latin typeface="Aktifo-A-Book"/>
                <a:ea typeface="Aktifo-A-Book"/>
                <a:cs typeface="Aktifo-A-Book"/>
                <a:sym typeface="Aktifo-A-Book"/>
              </a:defRPr>
            </a:pPr>
            <a:endParaRPr lang="uk-UA" dirty="0"/>
          </a:p>
          <a:p>
            <a:pPr defTabSz="457200">
              <a:lnSpc>
                <a:spcPct val="80000"/>
              </a:lnSpc>
              <a:spcBef>
                <a:spcPts val="0"/>
              </a:spcBef>
              <a:defRPr sz="1400" b="1">
                <a:latin typeface="Aktifo-A-Book"/>
                <a:ea typeface="Aktifo-A-Book"/>
                <a:cs typeface="Aktifo-A-Book"/>
                <a:sym typeface="Aktifo-A-Book"/>
              </a:defRPr>
            </a:pPr>
            <a:r>
              <a:rPr lang="uk-UA" dirty="0">
                <a:solidFill>
                  <a:srgbClr val="00A0D6"/>
                </a:solidFill>
              </a:rPr>
              <a:t>4</a:t>
            </a:r>
            <a:r>
              <a:rPr lang="uk-UA" dirty="0"/>
              <a:t>.    </a:t>
            </a:r>
            <a:r>
              <a:rPr lang="en-US" dirty="0" smtClean="0"/>
              <a:t>Material </a:t>
            </a:r>
            <a:r>
              <a:rPr lang="en-US" dirty="0"/>
              <a:t>and physical assistance – up to 8-10%:</a:t>
            </a:r>
            <a:endParaRPr lang="uk-UA" dirty="0" smtClean="0"/>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physical </a:t>
            </a:r>
            <a:r>
              <a:rPr lang="en-US" dirty="0"/>
              <a:t>assistance (repairs, environmental improvements</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assistance </a:t>
            </a:r>
            <a:r>
              <a:rPr lang="en-US" dirty="0"/>
              <a:t>in organizing events</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financial </a:t>
            </a:r>
            <a:r>
              <a:rPr lang="en-US" dirty="0"/>
              <a:t>participation or resource mobilization</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donations</a:t>
            </a:r>
            <a:r>
              <a:rPr lang="en-US" dirty="0"/>
              <a:t>, support for inclusive resource centers or other initiatives.</a:t>
            </a:r>
            <a:endParaRPr lang="uk-UA" dirty="0"/>
          </a:p>
          <a:p>
            <a:pPr defTabSz="457200">
              <a:lnSpc>
                <a:spcPct val="80000"/>
              </a:lnSpc>
              <a:spcBef>
                <a:spcPts val="0"/>
              </a:spcBef>
              <a:defRPr sz="1400">
                <a:latin typeface="Aktifo-A-Book"/>
                <a:ea typeface="Aktifo-A-Book"/>
                <a:cs typeface="Aktifo-A-Book"/>
                <a:sym typeface="Aktifo-A-Book"/>
              </a:defRPr>
            </a:pPr>
            <a:endParaRPr lang="uk-UA" dirty="0"/>
          </a:p>
          <a:p>
            <a:pPr defTabSz="457200">
              <a:lnSpc>
                <a:spcPct val="80000"/>
              </a:lnSpc>
              <a:spcBef>
                <a:spcPts val="0"/>
              </a:spcBef>
              <a:defRPr sz="1400" b="1">
                <a:latin typeface="Aktifo-A-Book"/>
                <a:ea typeface="Aktifo-A-Book"/>
                <a:cs typeface="Aktifo-A-Book"/>
                <a:sym typeface="Aktifo-A-Book"/>
              </a:defRPr>
            </a:pPr>
            <a:r>
              <a:rPr lang="uk-UA" dirty="0">
                <a:solidFill>
                  <a:srgbClr val="00A0D6"/>
                </a:solidFill>
              </a:rPr>
              <a:t>5.</a:t>
            </a:r>
            <a:r>
              <a:rPr lang="uk-UA" dirty="0"/>
              <a:t>    </a:t>
            </a:r>
            <a:r>
              <a:rPr lang="en-US" dirty="0" smtClean="0"/>
              <a:t>Willingness </a:t>
            </a:r>
            <a:r>
              <a:rPr lang="en-US" dirty="0"/>
              <a:t>to learn/improve qualifications – 5-7</a:t>
            </a:r>
            <a:r>
              <a:rPr lang="en-US" dirty="0" smtClean="0"/>
              <a:t>%</a:t>
            </a:r>
            <a:r>
              <a:rPr lang="ru-RU" dirty="0" smtClean="0"/>
              <a:t>:</a:t>
            </a:r>
            <a:endParaRPr lang="uk-UA" dirty="0"/>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training </a:t>
            </a:r>
            <a:r>
              <a:rPr lang="en-US" dirty="0"/>
              <a:t>to work with children with special educational needs</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willingness </a:t>
            </a:r>
            <a:r>
              <a:rPr lang="en-US" dirty="0"/>
              <a:t>to get involved after acquiring skills</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interest </a:t>
            </a:r>
            <a:r>
              <a:rPr lang="en-US" dirty="0"/>
              <a:t>in specialized education.</a:t>
            </a:r>
            <a:endParaRPr lang="uk-UA" dirty="0"/>
          </a:p>
          <a:p>
            <a:pPr defTabSz="457200">
              <a:lnSpc>
                <a:spcPct val="80000"/>
              </a:lnSpc>
              <a:spcBef>
                <a:spcPts val="0"/>
              </a:spcBef>
              <a:defRPr sz="1400">
                <a:latin typeface="Aktifo-A-Book"/>
                <a:ea typeface="Aktifo-A-Book"/>
                <a:cs typeface="Aktifo-A-Book"/>
                <a:sym typeface="Aktifo-A-Book"/>
              </a:defRPr>
            </a:pPr>
            <a:endParaRPr lang="uk-UA" dirty="0"/>
          </a:p>
          <a:p>
            <a:pPr defTabSz="457200">
              <a:lnSpc>
                <a:spcPct val="80000"/>
              </a:lnSpc>
              <a:spcBef>
                <a:spcPts val="0"/>
              </a:spcBef>
              <a:defRPr sz="1400" b="1">
                <a:latin typeface="Aktifo-A-Book"/>
                <a:ea typeface="Aktifo-A-Book"/>
                <a:cs typeface="Aktifo-A-Book"/>
                <a:sym typeface="Aktifo-A-Book"/>
              </a:defRPr>
            </a:pPr>
            <a:r>
              <a:rPr lang="uk-UA" dirty="0">
                <a:solidFill>
                  <a:srgbClr val="00A0D6"/>
                </a:solidFill>
              </a:rPr>
              <a:t>6.</a:t>
            </a:r>
            <a:r>
              <a:rPr lang="uk-UA" dirty="0"/>
              <a:t>    </a:t>
            </a:r>
            <a:r>
              <a:rPr lang="en-US" dirty="0" smtClean="0"/>
              <a:t>The </a:t>
            </a:r>
            <a:r>
              <a:rPr lang="en-US" dirty="0"/>
              <a:t>role of parents of children with special educational needs – a specific category (~5%):</a:t>
            </a:r>
            <a:endParaRPr lang="uk-UA" dirty="0"/>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willingness </a:t>
            </a:r>
            <a:r>
              <a:rPr lang="en-US" dirty="0"/>
              <a:t>to share experiences, to be ambassadors of change</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desire </a:t>
            </a:r>
            <a:r>
              <a:rPr lang="en-US" dirty="0"/>
              <a:t>to implement projects and clubs for other parents/children</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participation </a:t>
            </a:r>
            <a:r>
              <a:rPr lang="en-US" dirty="0"/>
              <a:t>in public organizations, coalitions, initiatives.</a:t>
            </a:r>
            <a:endParaRPr lang="uk-UA" dirty="0"/>
          </a:p>
          <a:p>
            <a:pPr defTabSz="457200">
              <a:lnSpc>
                <a:spcPct val="80000"/>
              </a:lnSpc>
              <a:spcBef>
                <a:spcPts val="0"/>
              </a:spcBef>
              <a:defRPr sz="1400">
                <a:latin typeface="Aktifo-A-Book"/>
                <a:ea typeface="Aktifo-A-Book"/>
                <a:cs typeface="Aktifo-A-Book"/>
                <a:sym typeface="Aktifo-A-Book"/>
              </a:defRPr>
            </a:pPr>
            <a:endParaRPr lang="uk-UA" dirty="0"/>
          </a:p>
          <a:p>
            <a:pPr defTabSz="457200">
              <a:lnSpc>
                <a:spcPct val="80000"/>
              </a:lnSpc>
              <a:spcBef>
                <a:spcPts val="0"/>
              </a:spcBef>
              <a:defRPr sz="1400" b="1">
                <a:latin typeface="Aktifo-A-Book"/>
                <a:ea typeface="Aktifo-A-Book"/>
                <a:cs typeface="Aktifo-A-Book"/>
                <a:sym typeface="Aktifo-A-Book"/>
              </a:defRPr>
            </a:pPr>
            <a:r>
              <a:rPr lang="uk-UA" dirty="0">
                <a:solidFill>
                  <a:srgbClr val="00A0D6"/>
                </a:solidFill>
              </a:rPr>
              <a:t>7.</a:t>
            </a:r>
            <a:r>
              <a:rPr lang="uk-UA" dirty="0"/>
              <a:t>    </a:t>
            </a:r>
            <a:r>
              <a:rPr lang="en-US" dirty="0" smtClean="0"/>
              <a:t>Doubts/barriers/refusal </a:t>
            </a:r>
            <a:r>
              <a:rPr lang="en-US" dirty="0"/>
              <a:t>to participate - over 40</a:t>
            </a:r>
            <a:r>
              <a:rPr lang="en-US" dirty="0" smtClean="0"/>
              <a:t>%:</a:t>
            </a:r>
            <a:r>
              <a:rPr lang="uk-UA" dirty="0" smtClean="0"/>
              <a:t>.</a:t>
            </a:r>
            <a:endParaRPr lang="en-US" dirty="0" smtClean="0"/>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a:t>answers such as: “I don't know,” “it's not my area of expertise,” “I can't,” “I don't want to,” “I don't have time,” “it's a job for specialists</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lack </a:t>
            </a:r>
            <a:r>
              <a:rPr lang="en-US" dirty="0"/>
              <a:t>of knowledge, motivation, conditions, or confidence in one's own benefit</a:t>
            </a:r>
            <a:r>
              <a:rPr lang="en-US" dirty="0" smtClean="0"/>
              <a:t>;</a:t>
            </a:r>
          </a:p>
          <a:p>
            <a:pPr marL="508000" indent="-228600"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some </a:t>
            </a:r>
            <a:r>
              <a:rPr lang="en-US" dirty="0"/>
              <a:t>respondents stated that they are already involved or working in the field. </a:t>
            </a:r>
            <a:r>
              <a:rPr lang="uk-UA" dirty="0" smtClean="0"/>
              <a:t> </a:t>
            </a:r>
            <a:endParaRPr lang="uk-UA" dirty="0"/>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2"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903"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906" name="Сгруппировать"/>
          <p:cNvGrpSpPr/>
          <p:nvPr/>
        </p:nvGrpSpPr>
        <p:grpSpPr>
          <a:xfrm>
            <a:off x="4747383" y="675982"/>
            <a:ext cx="2278082" cy="433283"/>
            <a:chOff x="0" y="0"/>
            <a:chExt cx="2278080" cy="433281"/>
          </a:xfrm>
        </p:grpSpPr>
        <p:pic>
          <p:nvPicPr>
            <p:cNvPr id="904"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905"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907" name="35"/>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35</a:t>
            </a:r>
          </a:p>
        </p:txBody>
      </p:sp>
      <p:sp>
        <p:nvSpPr>
          <p:cNvPr id="908"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909" name="Загальні висновки за результатами дослідження щодо реалізації Національної стратегії розвитку інклюзивного навчання у Полтавській та Кіровоградській областях."/>
          <p:cNvSpPr txBox="1"/>
          <p:nvPr/>
        </p:nvSpPr>
        <p:spPr>
          <a:xfrm>
            <a:off x="547598" y="1285602"/>
            <a:ext cx="5946019" cy="91818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General conclusions based on the results of the study on the implementation of the National Strategy for the Development of Inclusive Education in Poltava and </a:t>
            </a:r>
            <a:r>
              <a:rPr lang="en-US" dirty="0" err="1"/>
              <a:t>Kirovohrad</a:t>
            </a:r>
            <a:r>
              <a:rPr lang="en-US" dirty="0"/>
              <a:t> Regions.</a:t>
            </a:r>
            <a:endParaRPr dirty="0"/>
          </a:p>
        </p:txBody>
      </p:sp>
      <p:sp>
        <p:nvSpPr>
          <p:cNvPr id="910" name="1. Обізнаність і сприйняття інклюзивності: позитивна динаміка з помітними регіональними відмінностями. Учасники опитування продемонстрували високий рівень обізнаності з поняттям «інклюзивність» -  понад 80% респондентів вважають, що добре розуміють його "/>
          <p:cNvSpPr txBox="1"/>
          <p:nvPr/>
        </p:nvSpPr>
        <p:spPr>
          <a:xfrm>
            <a:off x="547598" y="2490828"/>
            <a:ext cx="6455220" cy="658127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defRPr sz="1400">
                <a:latin typeface="Aktifo-A-Book"/>
                <a:ea typeface="Aktifo-A-Book"/>
                <a:cs typeface="Aktifo-A-Book"/>
                <a:sym typeface="Aktifo-A-Book"/>
              </a:defRPr>
            </a:pPr>
            <a:r>
              <a:rPr b="1" dirty="0">
                <a:solidFill>
                  <a:srgbClr val="00A0D6"/>
                </a:solidFill>
              </a:rPr>
              <a:t>1.</a:t>
            </a:r>
            <a:r>
              <a:rPr b="1" dirty="0"/>
              <a:t> </a:t>
            </a:r>
            <a:r>
              <a:rPr lang="en-US" b="1" dirty="0" smtClean="0"/>
              <a:t>Awareness </a:t>
            </a:r>
            <a:r>
              <a:rPr lang="en-US" b="1" dirty="0"/>
              <a:t>and perception of inclusiveness: positive dynamics with noticeable regional differences. </a:t>
            </a:r>
            <a:r>
              <a:rPr lang="en-US" dirty="0"/>
              <a:t>Survey participants demonstrated a high level of awareness of the concept of “inclusiveness” — over 80% of respondents believe they understand its meaning well. This indicates the effectiveness of the information and awareness campaigns implemented in recent years. However, there are differences between regions: in the </a:t>
            </a:r>
            <a:r>
              <a:rPr lang="en-US" dirty="0" err="1"/>
              <a:t>Kirovohrad</a:t>
            </a:r>
            <a:r>
              <a:rPr lang="en-US" dirty="0"/>
              <a:t> region, the level of confident understanding is higher (88.7%), which may indicate both more effective communication strategies and more active participation of specialists, in particular representatives of inclusive resource centers. At the same time, in the Poltava region, there is a higher percentage of those who either do not understand the concept or cannot explain it (22.7%). This is especially true for parents, which confirms the need for special training programs for this category (trainings, parent meetings</a:t>
            </a:r>
            <a:r>
              <a:rPr lang="en-US" dirty="0" smtClean="0"/>
              <a:t>).</a:t>
            </a:r>
            <a:endParaRPr lang="uk-UA" dirty="0" smtClean="0"/>
          </a:p>
          <a:p>
            <a:pPr algn="just"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a:latin typeface="Aktifo-A-Book"/>
                <a:ea typeface="Aktifo-A-Book"/>
                <a:cs typeface="Aktifo-A-Book"/>
                <a:sym typeface="Aktifo-A-Book"/>
              </a:defRPr>
            </a:pPr>
            <a:r>
              <a:rPr b="1" dirty="0">
                <a:solidFill>
                  <a:srgbClr val="00A0D6"/>
                </a:solidFill>
              </a:rPr>
              <a:t>2.</a:t>
            </a:r>
            <a:r>
              <a:rPr b="1" dirty="0"/>
              <a:t> </a:t>
            </a:r>
            <a:r>
              <a:rPr lang="en-US" b="1" dirty="0" smtClean="0"/>
              <a:t>The </a:t>
            </a:r>
            <a:r>
              <a:rPr lang="en-US" b="1" dirty="0"/>
              <a:t>relevance of inclusion is a social need that is forming from the bottom up</a:t>
            </a:r>
            <a:r>
              <a:rPr lang="en-US" dirty="0"/>
              <a:t>. Over 70% of respondents consider inclusion to be very or extremely relevant. In the </a:t>
            </a:r>
            <a:r>
              <a:rPr lang="en-US" dirty="0" err="1"/>
              <a:t>Kirovohrad</a:t>
            </a:r>
            <a:r>
              <a:rPr lang="en-US" dirty="0"/>
              <a:t> region, this issue more often receives the highest rating — 64% compared to 47.5% in the Poltava region. At the same time, more “moderate” or low ratings were recorded in the Poltava region. This indicates </a:t>
            </a:r>
            <a:r>
              <a:rPr lang="en-US" b="1" dirty="0"/>
              <a:t>regional heterogeneity in perception</a:t>
            </a:r>
            <a:r>
              <a:rPr lang="en-US" dirty="0"/>
              <a:t>, which is likely due to both the characteristics of the social structure of communities and the effectiveness of local leaders of change. The relevance of inclusive education today is heightened by additional challenges: an increase in the number of children with traumatic experiences, internally displaced persons, and psycho-emotional disorders, which makes the development of an inclusive system not only desirable but </a:t>
            </a:r>
            <a:r>
              <a:rPr lang="en-US" b="1" dirty="0"/>
              <a:t>strategically necessary</a:t>
            </a:r>
            <a:r>
              <a:rPr lang="en-US" dirty="0"/>
              <a:t> for the sustainable development of communities</a:t>
            </a:r>
            <a:r>
              <a:rPr lang="en-US" dirty="0" smtClean="0"/>
              <a:t>. </a:t>
            </a:r>
            <a:endParaRPr lang="uk-UA" dirty="0" smtClean="0"/>
          </a:p>
          <a:p>
            <a:pPr algn="just"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a:latin typeface="Aktifo-A-Book"/>
                <a:ea typeface="Aktifo-A-Book"/>
                <a:cs typeface="Aktifo-A-Book"/>
                <a:sym typeface="Aktifo-A-Book"/>
              </a:defRPr>
            </a:pPr>
            <a:r>
              <a:rPr b="1" dirty="0">
                <a:solidFill>
                  <a:srgbClr val="00A0D6"/>
                </a:solidFill>
              </a:rPr>
              <a:t>3.</a:t>
            </a:r>
            <a:r>
              <a:rPr b="1" dirty="0"/>
              <a:t> </a:t>
            </a:r>
            <a:r>
              <a:rPr lang="en-US" b="1" dirty="0" smtClean="0"/>
              <a:t>Support </a:t>
            </a:r>
            <a:r>
              <a:rPr lang="en-US" b="1" dirty="0"/>
              <a:t>for inclusive education is high, but with certain conditions. </a:t>
            </a:r>
            <a:r>
              <a:rPr lang="en-US" dirty="0"/>
              <a:t>Most respondents (over 74%) support the idea of children with special educational needs studying alongside their peers in mainstream schools. The option that received the most support was “provided that there is adequate support and adaptation” (41.7%). This indicates not blind support, but a </a:t>
            </a:r>
            <a:r>
              <a:rPr lang="en-US" b="1" dirty="0"/>
              <a:t>balanced attitude toward inclusion as a complex process</a:t>
            </a:r>
            <a:r>
              <a:rPr lang="en-US" dirty="0"/>
              <a:t> that requires resources, organization, and staffing. The open-ended responses include both positive and skeptical positions. Some respondents believe that inclusion is not always effective for all children and that special institutions should remain an alternative. This demonstrates </a:t>
            </a:r>
            <a:r>
              <a:rPr lang="en-US" b="1" dirty="0"/>
              <a:t>the need for public dialogue</a:t>
            </a:r>
            <a:r>
              <a:rPr lang="en-US" dirty="0"/>
              <a:t> based on real data, ethics, and positive </a:t>
            </a:r>
            <a:r>
              <a:rPr lang="en-US" dirty="0" smtClean="0"/>
              <a:t>practices.</a:t>
            </a:r>
            <a:endParaRPr dirty="0"/>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2" name="Изображение" descr="Изображение"/>
          <p:cNvPicPr>
            <a:picLocks noChangeAspect="1"/>
          </p:cNvPicPr>
          <p:nvPr/>
        </p:nvPicPr>
        <p:blipFill>
          <a:blip r:embed="rId3"/>
          <a:stretch>
            <a:fillRect/>
          </a:stretch>
        </p:blipFill>
        <p:spPr>
          <a:xfrm>
            <a:off x="-714576" y="-522253"/>
            <a:ext cx="4336179" cy="1830472"/>
          </a:xfrm>
          <a:prstGeom prst="rect">
            <a:avLst/>
          </a:prstGeom>
          <a:ln w="3175">
            <a:miter lim="400000"/>
          </a:ln>
        </p:spPr>
      </p:pic>
      <p:pic>
        <p:nvPicPr>
          <p:cNvPr id="913" name="Изображение" descr="Изображение"/>
          <p:cNvPicPr>
            <a:picLocks noChangeAspect="1"/>
          </p:cNvPicPr>
          <p:nvPr/>
        </p:nvPicPr>
        <p:blipFill>
          <a:blip r:embed="rId4"/>
          <a:stretch>
            <a:fillRect/>
          </a:stretch>
        </p:blipFill>
        <p:spPr>
          <a:xfrm>
            <a:off x="3284708" y="8756083"/>
            <a:ext cx="4784332" cy="2019656"/>
          </a:xfrm>
          <a:prstGeom prst="rect">
            <a:avLst/>
          </a:prstGeom>
          <a:ln w="3175">
            <a:miter lim="400000"/>
          </a:ln>
        </p:spPr>
      </p:pic>
      <p:grpSp>
        <p:nvGrpSpPr>
          <p:cNvPr id="916" name="Сгруппировать"/>
          <p:cNvGrpSpPr/>
          <p:nvPr/>
        </p:nvGrpSpPr>
        <p:grpSpPr>
          <a:xfrm>
            <a:off x="4747383" y="675982"/>
            <a:ext cx="2278082" cy="433283"/>
            <a:chOff x="0" y="0"/>
            <a:chExt cx="2278080" cy="433281"/>
          </a:xfrm>
        </p:grpSpPr>
        <p:pic>
          <p:nvPicPr>
            <p:cNvPr id="914" name="Изображение" descr="Изображение"/>
            <p:cNvPicPr>
              <a:picLocks noChangeAspect="1"/>
            </p:cNvPicPr>
            <p:nvPr/>
          </p:nvPicPr>
          <p:blipFill>
            <a:blip r:embed="rId5"/>
            <a:stretch>
              <a:fillRect/>
            </a:stretch>
          </p:blipFill>
          <p:spPr>
            <a:xfrm>
              <a:off x="1201206" y="101868"/>
              <a:ext cx="1076875" cy="229545"/>
            </a:xfrm>
            <a:prstGeom prst="rect">
              <a:avLst/>
            </a:prstGeom>
            <a:ln w="3175" cap="flat">
              <a:noFill/>
              <a:miter lim="400000"/>
            </a:ln>
            <a:effectLst/>
          </p:spPr>
        </p:pic>
        <p:pic>
          <p:nvPicPr>
            <p:cNvPr id="915" name="Изображение" descr="Изображение"/>
            <p:cNvPicPr>
              <a:picLocks noChangeAspect="1"/>
            </p:cNvPicPr>
            <p:nvPr/>
          </p:nvPicPr>
          <p:blipFill>
            <a:blip r:embed="rId6"/>
            <a:stretch>
              <a:fillRect/>
            </a:stretch>
          </p:blipFill>
          <p:spPr>
            <a:xfrm>
              <a:off x="0" y="0"/>
              <a:ext cx="891672" cy="433282"/>
            </a:xfrm>
            <a:prstGeom prst="rect">
              <a:avLst/>
            </a:prstGeom>
            <a:ln w="3175" cap="flat">
              <a:noFill/>
              <a:miter lim="400000"/>
            </a:ln>
            <a:effectLst/>
          </p:spPr>
        </p:pic>
      </p:grpSp>
      <p:sp>
        <p:nvSpPr>
          <p:cNvPr id="917" name="36"/>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36</a:t>
            </a:r>
          </a:p>
        </p:txBody>
      </p:sp>
      <p:sp>
        <p:nvSpPr>
          <p:cNvPr id="918"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919" name="4. Загальний рівень організації інклюзивного навчання - помірно високий, але з «слабкими зонами». Більшість громад мають сформовану базову інклюзивну інфраструктуру: 87–88% респондентів оцінили стан інклюзії у своїй громаді на рівні 3–5 балів. Найпоширен"/>
          <p:cNvSpPr txBox="1"/>
          <p:nvPr/>
        </p:nvSpPr>
        <p:spPr>
          <a:xfrm>
            <a:off x="550640" y="1433463"/>
            <a:ext cx="6455220" cy="244476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defRPr sz="1400">
                <a:latin typeface="Aktifo-A-Book"/>
                <a:ea typeface="Aktifo-A-Book"/>
                <a:cs typeface="Aktifo-A-Book"/>
                <a:sym typeface="Aktifo-A-Book"/>
              </a:defRPr>
            </a:pPr>
            <a:r>
              <a:rPr b="1" dirty="0">
                <a:solidFill>
                  <a:srgbClr val="00A0D6"/>
                </a:solidFill>
              </a:rPr>
              <a:t>4. </a:t>
            </a:r>
            <a:r>
              <a:rPr lang="en-US" b="1" dirty="0" smtClean="0"/>
              <a:t>The </a:t>
            </a:r>
            <a:r>
              <a:rPr lang="en-US" b="1" dirty="0"/>
              <a:t>overall level of inclusive education organization is moderately high, but with some weak areas</a:t>
            </a:r>
            <a:r>
              <a:rPr lang="en-US" dirty="0"/>
              <a:t>. Most communities have a well-established basic inclusive infrastructure: 87–88% of respondents rated the state of inclusion in their community at 3–5 points. The most common rating was 4 points (35</a:t>
            </a:r>
            <a:r>
              <a:rPr lang="en-US" dirty="0" smtClean="0"/>
              <a:t>%).</a:t>
            </a:r>
          </a:p>
          <a:p>
            <a:pPr algn="just" defTabSz="457200">
              <a:lnSpc>
                <a:spcPct val="80000"/>
              </a:lnSpc>
              <a:spcBef>
                <a:spcPts val="0"/>
              </a:spcBef>
              <a:defRPr sz="1400">
                <a:latin typeface="Aktifo-A-Book"/>
                <a:ea typeface="Aktifo-A-Book"/>
                <a:cs typeface="Aktifo-A-Book"/>
                <a:sym typeface="Aktifo-A-Book"/>
              </a:defRPr>
            </a:pPr>
            <a:endParaRPr lang="en-US" dirty="0" smtClean="0"/>
          </a:p>
          <a:p>
            <a:pPr algn="just" defTabSz="457200">
              <a:lnSpc>
                <a:spcPct val="80000"/>
              </a:lnSpc>
              <a:spcBef>
                <a:spcPts val="0"/>
              </a:spcBef>
              <a:defRPr sz="1400">
                <a:latin typeface="Aktifo-A-Book"/>
                <a:ea typeface="Aktifo-A-Book"/>
                <a:cs typeface="Aktifo-A-Book"/>
                <a:sym typeface="Aktifo-A-Book"/>
              </a:defRPr>
            </a:pPr>
            <a:r>
              <a:rPr lang="en-US" dirty="0" smtClean="0"/>
              <a:t>However</a:t>
            </a:r>
            <a:r>
              <a:rPr lang="en-US" dirty="0"/>
              <a:t>, approximately 12% of respondents consider the level of organization to be low (1–2 points). This is a signal of </a:t>
            </a:r>
            <a:r>
              <a:rPr lang="en-US" b="1" dirty="0"/>
              <a:t>critical areas that require targeted intervention</a:t>
            </a:r>
            <a:r>
              <a:rPr lang="en-US" dirty="0"/>
              <a:t>, both from local authorities and regional education policy. These are often under-resourced communities, rural schools, or those lacking specialists and physical accessibility. Examples include the Poltava region—</a:t>
            </a:r>
            <a:r>
              <a:rPr lang="en-US" dirty="0" err="1"/>
              <a:t>Hlobynska</a:t>
            </a:r>
            <a:r>
              <a:rPr lang="en-US" dirty="0"/>
              <a:t> and </a:t>
            </a:r>
            <a:r>
              <a:rPr lang="en-US" dirty="0" err="1"/>
              <a:t>Zinkivska</a:t>
            </a:r>
            <a:r>
              <a:rPr lang="en-US" dirty="0"/>
              <a:t> urban communities; </a:t>
            </a:r>
            <a:r>
              <a:rPr lang="en-US" dirty="0" err="1"/>
              <a:t>Bilytska</a:t>
            </a:r>
            <a:r>
              <a:rPr lang="en-US" dirty="0"/>
              <a:t>, </a:t>
            </a:r>
            <a:r>
              <a:rPr lang="en-US" dirty="0" err="1"/>
              <a:t>Velykobahachanska</a:t>
            </a:r>
            <a:r>
              <a:rPr lang="en-US" dirty="0"/>
              <a:t>, and </a:t>
            </a:r>
            <a:r>
              <a:rPr lang="en-US" dirty="0" err="1"/>
              <a:t>Drabynivska</a:t>
            </a:r>
            <a:r>
              <a:rPr lang="en-US" dirty="0"/>
              <a:t> settlement/rural communities. </a:t>
            </a:r>
            <a:r>
              <a:rPr lang="en-US" dirty="0" err="1"/>
              <a:t>Kirovohrad</a:t>
            </a:r>
            <a:r>
              <a:rPr lang="en-US" dirty="0"/>
              <a:t> region—</a:t>
            </a:r>
            <a:r>
              <a:rPr lang="en-US" dirty="0" err="1"/>
              <a:t>Novomyrhorodska</a:t>
            </a:r>
            <a:r>
              <a:rPr lang="en-US" dirty="0"/>
              <a:t> and </a:t>
            </a:r>
            <a:r>
              <a:rPr lang="en-US" dirty="0" err="1"/>
              <a:t>Svitlovodska</a:t>
            </a:r>
            <a:r>
              <a:rPr lang="en-US" dirty="0"/>
              <a:t> urban communities; </a:t>
            </a:r>
            <a:r>
              <a:rPr lang="en-US" dirty="0" err="1"/>
              <a:t>Oleksandrivska</a:t>
            </a:r>
            <a:r>
              <a:rPr lang="en-US" dirty="0"/>
              <a:t>, </a:t>
            </a:r>
            <a:r>
              <a:rPr lang="en-US" dirty="0" err="1"/>
              <a:t>Petrivska</a:t>
            </a:r>
            <a:r>
              <a:rPr lang="en-US" dirty="0"/>
              <a:t>, and </a:t>
            </a:r>
            <a:r>
              <a:rPr lang="en-US" dirty="0" err="1"/>
              <a:t>Kolomatska</a:t>
            </a:r>
            <a:r>
              <a:rPr lang="en-US" dirty="0"/>
              <a:t> settlement/rural </a:t>
            </a:r>
            <a:r>
              <a:rPr lang="en-US" dirty="0" err="1"/>
              <a:t>communities.Translated</a:t>
            </a:r>
            <a:r>
              <a:rPr lang="en-US" dirty="0"/>
              <a:t> with DeepL.com (free version)</a:t>
            </a:r>
            <a:endParaRPr dirty="0"/>
          </a:p>
        </p:txBody>
      </p:sp>
      <p:sp>
        <p:nvSpPr>
          <p:cNvPr id="920" name="5. Доступність різних освітніх закладів - нерівномірна.…"/>
          <p:cNvSpPr txBox="1"/>
          <p:nvPr/>
        </p:nvSpPr>
        <p:spPr>
          <a:xfrm>
            <a:off x="550640" y="4052923"/>
            <a:ext cx="6455220" cy="545891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100"/>
              </a:spcBef>
              <a:defRPr sz="1400" b="1">
                <a:latin typeface="Aktifo-A-Book"/>
                <a:ea typeface="Aktifo-A-Book"/>
                <a:cs typeface="Aktifo-A-Book"/>
                <a:sym typeface="Aktifo-A-Book"/>
              </a:defRPr>
            </a:pPr>
            <a:r>
              <a:rPr dirty="0">
                <a:solidFill>
                  <a:srgbClr val="00A0D6"/>
                </a:solidFill>
              </a:rPr>
              <a:t>5. </a:t>
            </a:r>
            <a:r>
              <a:rPr lang="en-US" b="1" dirty="0" smtClean="0"/>
              <a:t>Accessibility to various educational institutions is uneven</a:t>
            </a:r>
            <a:r>
              <a:rPr lang="en-US" dirty="0" smtClean="0"/>
              <a:t>.</a:t>
            </a:r>
          </a:p>
          <a:p>
            <a:pPr algn="just" defTabSz="457200">
              <a:lnSpc>
                <a:spcPct val="80000"/>
              </a:lnSpc>
              <a:spcBef>
                <a:spcPts val="100"/>
              </a:spcBef>
              <a:defRPr sz="1400" b="1">
                <a:latin typeface="Aktifo-A-Book"/>
                <a:ea typeface="Aktifo-A-Book"/>
                <a:cs typeface="Aktifo-A-Book"/>
                <a:sym typeface="Aktifo-A-Book"/>
              </a:defRPr>
            </a:pPr>
            <a:endParaRPr lang="en-US" dirty="0" smtClean="0"/>
          </a:p>
          <a:p>
            <a:pPr algn="just" defTabSz="457200">
              <a:lnSpc>
                <a:spcPct val="80000"/>
              </a:lnSpc>
              <a:spcBef>
                <a:spcPts val="100"/>
              </a:spcBef>
              <a:defRPr sz="1400">
                <a:latin typeface="Aktifo-A-Book"/>
                <a:ea typeface="Aktifo-A-Book"/>
                <a:cs typeface="Aktifo-A-Book"/>
                <a:sym typeface="Aktifo-A-Book"/>
              </a:defRPr>
            </a:pPr>
            <a:r>
              <a:rPr lang="en-US" b="1" dirty="0" smtClean="0"/>
              <a:t>The highest level of accessibility </a:t>
            </a:r>
            <a:r>
              <a:rPr lang="en-US" dirty="0" smtClean="0"/>
              <a:t>(scores of 4-5) was recorded in:</a:t>
            </a:r>
          </a:p>
          <a:p>
            <a:pPr marL="508000" indent="-228600" algn="just"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general </a:t>
            </a:r>
            <a:r>
              <a:rPr lang="en-US" dirty="0"/>
              <a:t>secondary education </a:t>
            </a:r>
            <a:r>
              <a:rPr lang="en-US" dirty="0" smtClean="0"/>
              <a:t>institutions</a:t>
            </a:r>
          </a:p>
          <a:p>
            <a:pPr marL="508000" indent="-228600" algn="just" defTabSz="457200">
              <a:lnSpc>
                <a:spcPct val="80000"/>
              </a:lnSpc>
              <a:spcBef>
                <a:spcPts val="100"/>
              </a:spcBef>
              <a:buClr>
                <a:srgbClr val="00A0D6"/>
              </a:buClr>
              <a:buSzPct val="100000"/>
              <a:buFontTx/>
              <a:buChar char="•"/>
              <a:defRPr sz="1400">
                <a:latin typeface="Aktifo-A-Book"/>
                <a:ea typeface="Aktifo-A-Book"/>
                <a:cs typeface="Aktifo-A-Book"/>
                <a:sym typeface="Aktifo-A-Book"/>
              </a:defRPr>
            </a:pPr>
            <a:r>
              <a:rPr lang="en-US" dirty="0"/>
              <a:t>inclusive resource centers</a:t>
            </a:r>
            <a:r>
              <a:rPr lang="en-US" dirty="0" smtClean="0"/>
              <a:t>.</a:t>
            </a:r>
            <a:endParaRPr lang="ru-RU" dirty="0"/>
          </a:p>
          <a:p>
            <a:pPr algn="just" defTabSz="457200">
              <a:lnSpc>
                <a:spcPct val="80000"/>
              </a:lnSpc>
              <a:spcBef>
                <a:spcPts val="100"/>
              </a:spcBef>
              <a:defRPr sz="1400">
                <a:latin typeface="Aktifo-A-Book"/>
                <a:ea typeface="Aktifo-A-Book"/>
                <a:cs typeface="Aktifo-A-Book"/>
                <a:sym typeface="Aktifo-A-Book"/>
              </a:defRPr>
            </a:pPr>
            <a:endParaRPr lang="en-US" dirty="0" smtClean="0"/>
          </a:p>
          <a:p>
            <a:pPr marL="285750" indent="-285750" algn="just" defTabSz="457200">
              <a:lnSpc>
                <a:spcPct val="80000"/>
              </a:lnSpc>
              <a:spcBef>
                <a:spcPts val="100"/>
              </a:spcBef>
              <a:buFont typeface="Arial" panose="020B0604020202020204" pitchFamily="34" charset="0"/>
              <a:buChar char="•"/>
              <a:defRPr sz="1400">
                <a:latin typeface="Aktifo-A-Book"/>
                <a:ea typeface="Aktifo-A-Book"/>
                <a:cs typeface="Aktifo-A-Book"/>
                <a:sym typeface="Aktifo-A-Book"/>
              </a:defRPr>
            </a:pPr>
            <a:endParaRPr lang="en-US" dirty="0" smtClean="0"/>
          </a:p>
          <a:p>
            <a:pPr algn="just" defTabSz="457200">
              <a:lnSpc>
                <a:spcPct val="80000"/>
              </a:lnSpc>
              <a:spcBef>
                <a:spcPts val="100"/>
              </a:spcBef>
              <a:defRPr sz="1400">
                <a:latin typeface="Aktifo-A-Book"/>
                <a:ea typeface="Aktifo-A-Book"/>
                <a:cs typeface="Aktifo-A-Book"/>
                <a:sym typeface="Aktifo-A-Book"/>
              </a:defRPr>
            </a:pPr>
            <a:r>
              <a:rPr lang="en-US" b="1" dirty="0" smtClean="0"/>
              <a:t>The lowest level </a:t>
            </a:r>
            <a:r>
              <a:rPr lang="en-US" dirty="0" smtClean="0"/>
              <a:t>was recorded in:</a:t>
            </a:r>
          </a:p>
          <a:p>
            <a:pPr marL="508000" indent="-228600" algn="just" defTabSz="457200">
              <a:lnSpc>
                <a:spcPct val="80000"/>
              </a:lnSpc>
              <a:spcBef>
                <a:spcPts val="100"/>
              </a:spcBef>
              <a:buClr>
                <a:srgbClr val="00A0D6"/>
              </a:buClr>
              <a:buSzPct val="100000"/>
              <a:buFontTx/>
              <a:buChar char="•"/>
              <a:defRPr sz="1400">
                <a:latin typeface="Aktifo-A-Book"/>
                <a:ea typeface="Aktifo-A-Book"/>
                <a:cs typeface="Aktifo-A-Book"/>
                <a:sym typeface="Aktifo-A-Book"/>
              </a:defRPr>
            </a:pPr>
            <a:r>
              <a:rPr lang="en-US" dirty="0" smtClean="0"/>
              <a:t>vocational </a:t>
            </a:r>
            <a:r>
              <a:rPr lang="en-US" dirty="0"/>
              <a:t>and higher education institutions</a:t>
            </a:r>
            <a:r>
              <a:rPr lang="en-US" dirty="0" smtClean="0"/>
              <a:t>;</a:t>
            </a:r>
            <a:endParaRPr lang="en-US" dirty="0"/>
          </a:p>
          <a:p>
            <a:pPr marL="508000" indent="-228600" algn="just" defTabSz="457200">
              <a:lnSpc>
                <a:spcPct val="80000"/>
              </a:lnSpc>
              <a:spcBef>
                <a:spcPts val="100"/>
              </a:spcBef>
              <a:buClr>
                <a:srgbClr val="00A0D6"/>
              </a:buClr>
              <a:buSzPct val="100000"/>
              <a:buFontTx/>
              <a:buChar char="•"/>
              <a:defRPr sz="1400">
                <a:latin typeface="Aktifo-A-Book"/>
                <a:ea typeface="Aktifo-A-Book"/>
                <a:cs typeface="Aktifo-A-Book"/>
                <a:sym typeface="Aktifo-A-Book"/>
              </a:defRPr>
            </a:pPr>
            <a:r>
              <a:rPr lang="en-US" dirty="0" smtClean="0"/>
              <a:t>extracurricular </a:t>
            </a:r>
            <a:r>
              <a:rPr lang="en-US" dirty="0"/>
              <a:t>institutions.</a:t>
            </a:r>
          </a:p>
          <a:p>
            <a:pPr algn="just" defTabSz="457200">
              <a:lnSpc>
                <a:spcPct val="80000"/>
              </a:lnSpc>
              <a:spcBef>
                <a:spcPts val="100"/>
              </a:spcBef>
              <a:defRPr sz="1400">
                <a:latin typeface="Aktifo-A-Book"/>
                <a:ea typeface="Aktifo-A-Book"/>
                <a:cs typeface="Aktifo-A-Book"/>
                <a:sym typeface="Aktifo-A-Book"/>
              </a:defRPr>
            </a:pPr>
            <a:endParaRPr lang="en-US" dirty="0" smtClean="0"/>
          </a:p>
          <a:p>
            <a:pPr algn="just" defTabSz="457200">
              <a:lnSpc>
                <a:spcPct val="80000"/>
              </a:lnSpc>
              <a:spcBef>
                <a:spcPts val="100"/>
              </a:spcBef>
              <a:defRPr sz="1400">
                <a:latin typeface="Aktifo-A-Book"/>
                <a:ea typeface="Aktifo-A-Book"/>
                <a:cs typeface="Aktifo-A-Book"/>
                <a:sym typeface="Aktifo-A-Book"/>
              </a:defRPr>
            </a:pPr>
            <a:r>
              <a:rPr lang="en-US" dirty="0" smtClean="0"/>
              <a:t>This indicates a </a:t>
            </a:r>
            <a:r>
              <a:rPr lang="en-US" b="1" dirty="0" smtClean="0"/>
              <a:t>concentration of resources at the basic level</a:t>
            </a:r>
            <a:r>
              <a:rPr lang="en-US" dirty="0" smtClean="0"/>
              <a:t> of education (schools + inclusive resource centers), but an underestimation of the role of further levels of education - vocational education, higher education institutions, clubs, cultural and sports institutions. Such segmented accessibility may limit the life scenarios of young people with special educational needs in the future.</a:t>
            </a:r>
            <a:endParaRPr dirty="0" smtClean="0"/>
          </a:p>
          <a:p>
            <a:pPr algn="just" defTabSz="457200">
              <a:lnSpc>
                <a:spcPct val="80000"/>
              </a:lnSpc>
              <a:spcBef>
                <a:spcPts val="100"/>
              </a:spcBef>
              <a:defRPr sz="1400">
                <a:latin typeface="Aktifo-A-Book"/>
                <a:ea typeface="Aktifo-A-Book"/>
                <a:cs typeface="Aktifo-A-Book"/>
                <a:sym typeface="Aktifo-A-Book"/>
              </a:defRPr>
            </a:pPr>
            <a:endParaRPr dirty="0"/>
          </a:p>
          <a:p>
            <a:pPr algn="just" defTabSz="457200">
              <a:lnSpc>
                <a:spcPct val="80000"/>
              </a:lnSpc>
              <a:spcBef>
                <a:spcPts val="100"/>
              </a:spcBef>
              <a:defRPr sz="1400">
                <a:latin typeface="Aktifo-A-Book"/>
                <a:ea typeface="Aktifo-A-Book"/>
                <a:cs typeface="Aktifo-A-Book"/>
                <a:sym typeface="Aktifo-A-Book"/>
              </a:defRPr>
            </a:pPr>
            <a:r>
              <a:rPr b="1" dirty="0">
                <a:solidFill>
                  <a:srgbClr val="00A0D6"/>
                </a:solidFill>
              </a:rPr>
              <a:t>6.</a:t>
            </a:r>
            <a:r>
              <a:rPr b="1" dirty="0"/>
              <a:t> </a:t>
            </a:r>
            <a:r>
              <a:rPr lang="en-US" b="1" dirty="0" smtClean="0"/>
              <a:t>The </a:t>
            </a:r>
            <a:r>
              <a:rPr lang="en-US" b="1" dirty="0"/>
              <a:t>low level of provision of assistive devices is a systemic problem</a:t>
            </a:r>
            <a:r>
              <a:rPr lang="en-US" dirty="0"/>
              <a:t>. Only 19% of respondents believe that children with special educational needs are adequately provided with assistive devices. </a:t>
            </a:r>
            <a:endParaRPr lang="en-US" dirty="0" smtClean="0"/>
          </a:p>
          <a:p>
            <a:pPr algn="just" defTabSz="457200">
              <a:lnSpc>
                <a:spcPct val="80000"/>
              </a:lnSpc>
              <a:spcBef>
                <a:spcPts val="100"/>
              </a:spcBef>
              <a:defRPr sz="1400">
                <a:latin typeface="Aktifo-A-Book"/>
                <a:ea typeface="Aktifo-A-Book"/>
                <a:cs typeface="Aktifo-A-Book"/>
                <a:sym typeface="Aktifo-A-Book"/>
              </a:defRPr>
            </a:pPr>
            <a:r>
              <a:rPr lang="en-US" dirty="0" smtClean="0"/>
              <a:t>At </a:t>
            </a:r>
            <a:r>
              <a:rPr lang="en-US" dirty="0"/>
              <a:t>the same time, more than 46% </a:t>
            </a:r>
            <a:r>
              <a:rPr lang="en-US" b="1" dirty="0"/>
              <a:t>cannot give a definite answer</a:t>
            </a:r>
            <a:r>
              <a:rPr lang="en-US" dirty="0"/>
              <a:t>, which indicates</a:t>
            </a:r>
            <a:r>
              <a:rPr lang="en-US" dirty="0" smtClean="0"/>
              <a:t>:</a:t>
            </a:r>
          </a:p>
          <a:p>
            <a:pPr marL="508000" indent="-228600" algn="just" defTabSz="457200">
              <a:lnSpc>
                <a:spcPct val="80000"/>
              </a:lnSpc>
              <a:spcBef>
                <a:spcPts val="100"/>
              </a:spcBef>
              <a:buClr>
                <a:srgbClr val="00A0D6"/>
              </a:buClr>
              <a:buSzPct val="100000"/>
              <a:buChar char="•"/>
              <a:defRPr sz="1400">
                <a:latin typeface="Aktifo-A-Book"/>
                <a:ea typeface="Aktifo-A-Book"/>
                <a:cs typeface="Aktifo-A-Book"/>
                <a:sym typeface="Aktifo-A-Book"/>
              </a:defRPr>
            </a:pPr>
            <a:r>
              <a:rPr lang="en-US" dirty="0" smtClean="0"/>
              <a:t>a </a:t>
            </a:r>
            <a:r>
              <a:rPr lang="en-US" dirty="0"/>
              <a:t>lack of transparency in provision </a:t>
            </a:r>
            <a:r>
              <a:rPr lang="en-US" dirty="0" smtClean="0"/>
              <a:t>policy;</a:t>
            </a:r>
            <a:endParaRPr lang="uk-UA" dirty="0"/>
          </a:p>
          <a:p>
            <a:pPr marL="508000" indent="-228600" algn="just" defTabSz="457200">
              <a:lnSpc>
                <a:spcPct val="80000"/>
              </a:lnSpc>
              <a:spcBef>
                <a:spcPts val="100"/>
              </a:spcBef>
              <a:buClr>
                <a:srgbClr val="00A0D6"/>
              </a:buClr>
              <a:buSzPct val="100000"/>
              <a:buFontTx/>
              <a:buChar char="•"/>
              <a:defRPr sz="1400">
                <a:latin typeface="Aktifo-A-Book"/>
                <a:ea typeface="Aktifo-A-Book"/>
                <a:cs typeface="Aktifo-A-Book"/>
                <a:sym typeface="Aktifo-A-Book"/>
              </a:defRPr>
            </a:pPr>
            <a:r>
              <a:rPr lang="en-US" dirty="0" smtClean="0"/>
              <a:t>uneven </a:t>
            </a:r>
            <a:r>
              <a:rPr lang="en-US" dirty="0"/>
              <a:t>provision between schools</a:t>
            </a:r>
            <a:r>
              <a:rPr lang="en-US" dirty="0" smtClean="0"/>
              <a:t>;</a:t>
            </a:r>
            <a:endParaRPr lang="uk-UA" dirty="0"/>
          </a:p>
          <a:p>
            <a:pPr marL="508000" indent="-228600" algn="just" defTabSz="457200">
              <a:lnSpc>
                <a:spcPct val="80000"/>
              </a:lnSpc>
              <a:spcBef>
                <a:spcPts val="100"/>
              </a:spcBef>
              <a:buClr>
                <a:srgbClr val="00A0D6"/>
              </a:buClr>
              <a:buSzPct val="100000"/>
              <a:buFontTx/>
              <a:buChar char="•"/>
              <a:defRPr sz="1400">
                <a:latin typeface="Aktifo-A-Book"/>
                <a:ea typeface="Aktifo-A-Book"/>
                <a:cs typeface="Aktifo-A-Book"/>
                <a:sym typeface="Aktifo-A-Book"/>
              </a:defRPr>
            </a:pPr>
            <a:r>
              <a:rPr lang="en-US" dirty="0" smtClean="0"/>
              <a:t>or </a:t>
            </a:r>
            <a:r>
              <a:rPr lang="en-US" dirty="0"/>
              <a:t>a lack of knowledge among parents/teachers about what is included in the concept of “assistive devices.”</a:t>
            </a:r>
          </a:p>
          <a:p>
            <a:pPr algn="just" defTabSz="457200">
              <a:lnSpc>
                <a:spcPct val="80000"/>
              </a:lnSpc>
              <a:spcBef>
                <a:spcPts val="100"/>
              </a:spcBef>
              <a:defRPr sz="1400">
                <a:latin typeface="Aktifo-A-Book"/>
                <a:ea typeface="Aktifo-A-Book"/>
                <a:cs typeface="Aktifo-A-Book"/>
                <a:sym typeface="Aktifo-A-Book"/>
              </a:defRPr>
            </a:pPr>
            <a:endParaRPr lang="en-US" dirty="0" smtClean="0"/>
          </a:p>
          <a:p>
            <a:pPr algn="just" defTabSz="457200">
              <a:lnSpc>
                <a:spcPct val="80000"/>
              </a:lnSpc>
              <a:spcBef>
                <a:spcPts val="100"/>
              </a:spcBef>
              <a:defRPr sz="1400">
                <a:latin typeface="Aktifo-A-Book"/>
                <a:ea typeface="Aktifo-A-Book"/>
                <a:cs typeface="Aktifo-A-Book"/>
                <a:sym typeface="Aktifo-A-Book"/>
              </a:defRPr>
            </a:pPr>
            <a:r>
              <a:rPr lang="en-US" dirty="0" smtClean="0"/>
              <a:t>This </a:t>
            </a:r>
            <a:r>
              <a:rPr lang="en-US" dirty="0"/>
              <a:t>requires </a:t>
            </a:r>
            <a:r>
              <a:rPr lang="en-US" b="1" dirty="0"/>
              <a:t>systematization of accounting, standardization of provision, and public monitoring</a:t>
            </a:r>
            <a:r>
              <a:rPr lang="en-US" dirty="0"/>
              <a:t> in educational institutions.</a:t>
            </a:r>
            <a:endParaRPr lang="en-US" dirty="0" smtClean="0"/>
          </a:p>
          <a:p>
            <a:pPr algn="just" defTabSz="457200">
              <a:lnSpc>
                <a:spcPct val="80000"/>
              </a:lnSpc>
              <a:spcBef>
                <a:spcPts val="100"/>
              </a:spcBef>
              <a:defRPr sz="1400">
                <a:latin typeface="Aktifo-A-Book"/>
                <a:ea typeface="Aktifo-A-Book"/>
                <a:cs typeface="Aktifo-A-Book"/>
                <a:sym typeface="Aktifo-A-Book"/>
              </a:defRPr>
            </a:pPr>
            <a:endParaRPr lang="en-US" dirty="0"/>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923"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926" name="Сгруппировать"/>
          <p:cNvGrpSpPr/>
          <p:nvPr/>
        </p:nvGrpSpPr>
        <p:grpSpPr>
          <a:xfrm>
            <a:off x="4747383" y="675982"/>
            <a:ext cx="2278082" cy="433283"/>
            <a:chOff x="0" y="0"/>
            <a:chExt cx="2278080" cy="433281"/>
          </a:xfrm>
        </p:grpSpPr>
        <p:pic>
          <p:nvPicPr>
            <p:cNvPr id="924"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925"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927" name="37"/>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37</a:t>
            </a:r>
          </a:p>
        </p:txBody>
      </p:sp>
      <p:sp>
        <p:nvSpPr>
          <p:cNvPr id="928"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929" name="7. Ключові потреби громад - фінанси, кадри, інформаційно-роз’яснювальна кампанія.…"/>
          <p:cNvSpPr txBox="1"/>
          <p:nvPr/>
        </p:nvSpPr>
        <p:spPr>
          <a:xfrm>
            <a:off x="550640" y="1299460"/>
            <a:ext cx="6455220" cy="778776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defRPr sz="1400" b="1">
                <a:latin typeface="Aktifo-A-Book"/>
                <a:ea typeface="Aktifo-A-Book"/>
                <a:cs typeface="Aktifo-A-Book"/>
                <a:sym typeface="Aktifo-A-Book"/>
              </a:defRPr>
            </a:pPr>
            <a:r>
              <a:rPr dirty="0">
                <a:solidFill>
                  <a:srgbClr val="00A0D6"/>
                </a:solidFill>
              </a:rPr>
              <a:t>7. </a:t>
            </a:r>
            <a:r>
              <a:rPr lang="en-US" b="1" dirty="0" smtClean="0"/>
              <a:t>Key </a:t>
            </a:r>
            <a:r>
              <a:rPr lang="en-US" b="1" dirty="0"/>
              <a:t>community needs: finances, personnel, information and awareness </a:t>
            </a:r>
            <a:r>
              <a:rPr lang="en-US" b="1" dirty="0" smtClean="0"/>
              <a:t>campaign.</a:t>
            </a:r>
          </a:p>
          <a:p>
            <a:pPr marL="279400" algn="just" defTabSz="457200">
              <a:lnSpc>
                <a:spcPct val="80000"/>
              </a:lnSpc>
              <a:spcBef>
                <a:spcPts val="0"/>
              </a:spcBef>
              <a:buClr>
                <a:srgbClr val="00A0D6"/>
              </a:buClr>
              <a:buSzPct val="100000"/>
              <a:defRPr sz="1400">
                <a:latin typeface="Aktifo-A-Book"/>
                <a:ea typeface="Aktifo-A-Book"/>
                <a:cs typeface="Aktifo-A-Book"/>
                <a:sym typeface="Aktifo-A-Book"/>
              </a:defRPr>
            </a:pPr>
            <a:r>
              <a:rPr lang="en-US" b="1" dirty="0" smtClean="0"/>
              <a:t>The </a:t>
            </a:r>
            <a:r>
              <a:rPr lang="en-US" dirty="0"/>
              <a:t>most pressing needs</a:t>
            </a:r>
            <a:r>
              <a:rPr lang="en-US" dirty="0" smtClean="0"/>
              <a:t>:</a:t>
            </a:r>
          </a:p>
          <a:p>
            <a:pPr marL="565150" indent="-285750" algn="just" defTabSz="457200">
              <a:lnSpc>
                <a:spcPct val="80000"/>
              </a:lnSpc>
              <a:spcBef>
                <a:spcPts val="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Funding </a:t>
            </a:r>
            <a:r>
              <a:rPr lang="en-US" dirty="0"/>
              <a:t>- 74% (particularly critical in the </a:t>
            </a:r>
            <a:r>
              <a:rPr lang="en-US" dirty="0" err="1"/>
              <a:t>Kirovohrad</a:t>
            </a:r>
            <a:r>
              <a:rPr lang="en-US" dirty="0"/>
              <a:t> region</a:t>
            </a:r>
            <a:r>
              <a:rPr lang="en-US" dirty="0" smtClean="0"/>
              <a:t>).</a:t>
            </a:r>
          </a:p>
          <a:p>
            <a:pPr marL="565150" indent="-285750" algn="just" defTabSz="457200">
              <a:lnSpc>
                <a:spcPct val="80000"/>
              </a:lnSpc>
              <a:spcBef>
                <a:spcPts val="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Qualified </a:t>
            </a:r>
            <a:r>
              <a:rPr lang="en-US" dirty="0"/>
              <a:t>specialists - 33% (shortage of speech therapists, </a:t>
            </a:r>
            <a:r>
              <a:rPr lang="en-US" dirty="0" err="1"/>
              <a:t>defectologists</a:t>
            </a:r>
            <a:r>
              <a:rPr lang="en-US" dirty="0"/>
              <a:t>, teacher/child assistants</a:t>
            </a:r>
            <a:r>
              <a:rPr lang="en-US" dirty="0" smtClean="0"/>
              <a:t>).</a:t>
            </a:r>
          </a:p>
          <a:p>
            <a:pPr marL="565150" indent="-285750" algn="just" defTabSz="457200">
              <a:lnSpc>
                <a:spcPct val="80000"/>
              </a:lnSpc>
              <a:spcBef>
                <a:spcPts val="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Information </a:t>
            </a:r>
            <a:r>
              <a:rPr lang="en-US" dirty="0"/>
              <a:t>and awareness campaigns - 32</a:t>
            </a:r>
            <a:r>
              <a:rPr lang="en-US" dirty="0" smtClean="0"/>
              <a:t>%.</a:t>
            </a:r>
          </a:p>
          <a:p>
            <a:pPr marL="565150" indent="-285750" algn="just" defTabSz="457200">
              <a:lnSpc>
                <a:spcPct val="80000"/>
              </a:lnSpc>
              <a:spcBef>
                <a:spcPts val="0"/>
              </a:spcBef>
              <a:buClr>
                <a:srgbClr val="00A0D6"/>
              </a:buClr>
              <a:buSzPct val="100000"/>
              <a:buFont typeface="Arial" panose="020B0604020202020204" pitchFamily="34" charset="0"/>
              <a:buChar char="•"/>
              <a:defRPr sz="1400">
                <a:latin typeface="Aktifo-A-Book"/>
                <a:ea typeface="Aktifo-A-Book"/>
                <a:cs typeface="Aktifo-A-Book"/>
                <a:sym typeface="Aktifo-A-Book"/>
              </a:defRPr>
            </a:pPr>
            <a:r>
              <a:rPr lang="en-US" dirty="0" smtClean="0"/>
              <a:t>Mentoring </a:t>
            </a:r>
            <a:r>
              <a:rPr lang="en-US" dirty="0"/>
              <a:t>support - 20% (need for “change leaders</a:t>
            </a:r>
            <a:r>
              <a:rPr lang="en-US" dirty="0" smtClean="0"/>
              <a:t>”).</a:t>
            </a:r>
          </a:p>
          <a:p>
            <a:pPr marL="279400" algn="just" defTabSz="457200">
              <a:lnSpc>
                <a:spcPct val="80000"/>
              </a:lnSpc>
              <a:spcBef>
                <a:spcPts val="0"/>
              </a:spcBef>
              <a:buClr>
                <a:srgbClr val="00A0D6"/>
              </a:buClr>
              <a:buSzPct val="100000"/>
              <a:defRPr sz="1400">
                <a:latin typeface="Aktifo-A-Book"/>
                <a:ea typeface="Aktifo-A-Book"/>
                <a:cs typeface="Aktifo-A-Book"/>
                <a:sym typeface="Aktifo-A-Book"/>
              </a:defRPr>
            </a:pPr>
            <a:endParaRPr lang="en-US" dirty="0" smtClean="0"/>
          </a:p>
          <a:p>
            <a:pPr marL="279400" algn="just" defTabSz="457200">
              <a:lnSpc>
                <a:spcPct val="80000"/>
              </a:lnSpc>
              <a:spcBef>
                <a:spcPts val="0"/>
              </a:spcBef>
              <a:buClr>
                <a:srgbClr val="00A0D6"/>
              </a:buClr>
              <a:buSzPct val="100000"/>
              <a:defRPr sz="1400">
                <a:latin typeface="Aktifo-A-Book"/>
                <a:ea typeface="Aktifo-A-Book"/>
                <a:cs typeface="Aktifo-A-Book"/>
                <a:sym typeface="Aktifo-A-Book"/>
              </a:defRPr>
            </a:pPr>
            <a:r>
              <a:rPr lang="en-US" dirty="0" smtClean="0"/>
              <a:t>Common </a:t>
            </a:r>
            <a:r>
              <a:rPr lang="en-US" dirty="0"/>
              <a:t>to both regions is a sense of lack not only of funds, but also of a clear strategy, methodological support, and community education</a:t>
            </a:r>
            <a:r>
              <a:rPr lang="en-US" dirty="0" smtClean="0"/>
              <a:t>.</a:t>
            </a:r>
            <a:endParaRPr lang="en-US" b="0" dirty="0" smtClean="0"/>
          </a:p>
          <a:p>
            <a:pPr algn="just" defTabSz="457200">
              <a:lnSpc>
                <a:spcPct val="80000"/>
              </a:lnSpc>
              <a:spcBef>
                <a:spcPts val="0"/>
              </a:spcBef>
              <a:defRPr sz="1400" b="1">
                <a:latin typeface="Aktifo-A-Book"/>
                <a:ea typeface="Aktifo-A-Book"/>
                <a:cs typeface="Aktifo-A-Book"/>
                <a:sym typeface="Aktifo-A-Book"/>
              </a:defRPr>
            </a:pPr>
            <a:endParaRPr b="0" dirty="0"/>
          </a:p>
          <a:p>
            <a:pPr algn="just" defTabSz="457200">
              <a:lnSpc>
                <a:spcPct val="80000"/>
              </a:lnSpc>
              <a:spcBef>
                <a:spcPts val="0"/>
              </a:spcBef>
              <a:defRPr sz="1400">
                <a:latin typeface="Aktifo-A-Book"/>
                <a:ea typeface="Aktifo-A-Book"/>
                <a:cs typeface="Aktifo-A-Book"/>
                <a:sym typeface="Aktifo-A-Book"/>
              </a:defRPr>
            </a:pPr>
            <a:r>
              <a:rPr b="1" dirty="0">
                <a:solidFill>
                  <a:srgbClr val="00A0D6"/>
                </a:solidFill>
              </a:rPr>
              <a:t>8. </a:t>
            </a:r>
            <a:r>
              <a:rPr lang="en-US" b="1" dirty="0" smtClean="0"/>
              <a:t>Low </a:t>
            </a:r>
            <a:r>
              <a:rPr lang="en-US" b="1" dirty="0"/>
              <a:t>level of citizen involvement in the implementation of the Strategy. </a:t>
            </a:r>
            <a:r>
              <a:rPr lang="en-US" dirty="0"/>
              <a:t>Only 34% of respondents are willing to personally participate in the implementation of inclusive policies, while more than 41% consider this to be “outside their </a:t>
            </a:r>
            <a:r>
              <a:rPr lang="en-US" dirty="0" smtClean="0"/>
              <a:t>competence.” </a:t>
            </a:r>
          </a:p>
          <a:p>
            <a:pPr algn="just" defTabSz="457200">
              <a:lnSpc>
                <a:spcPct val="80000"/>
              </a:lnSpc>
              <a:spcBef>
                <a:spcPts val="0"/>
              </a:spcBef>
              <a:defRPr sz="1400">
                <a:latin typeface="Aktifo-A-Book"/>
                <a:ea typeface="Aktifo-A-Book"/>
                <a:cs typeface="Aktifo-A-Book"/>
                <a:sym typeface="Aktifo-A-Book"/>
              </a:defRPr>
            </a:pPr>
            <a:r>
              <a:rPr lang="en-US" b="1" dirty="0" smtClean="0"/>
              <a:t>This indicates</a:t>
            </a:r>
            <a:r>
              <a:rPr lang="en-US" b="1" dirty="0" smtClean="0"/>
              <a:t>:</a:t>
            </a:r>
          </a:p>
          <a:p>
            <a:pPr marL="508000" indent="-228600" algn="just" defTabSz="457200">
              <a:lnSpc>
                <a:spcPct val="80000"/>
              </a:lnSpc>
              <a:spcBef>
                <a:spcPts val="0"/>
              </a:spcBef>
              <a:buClr>
                <a:srgbClr val="00A0D6"/>
              </a:buClr>
              <a:buSzPct val="100000"/>
              <a:buFontTx/>
              <a:buChar char="•"/>
              <a:defRPr sz="1400" b="1">
                <a:latin typeface="Aktifo-A-Book"/>
                <a:ea typeface="Aktifo-A-Book"/>
                <a:cs typeface="Aktifo-A-Book"/>
                <a:sym typeface="Aktifo-A-Book"/>
              </a:defRPr>
            </a:pPr>
            <a:r>
              <a:rPr lang="en-US" dirty="0" smtClean="0"/>
              <a:t>low </a:t>
            </a:r>
            <a:r>
              <a:rPr lang="en-US" dirty="0"/>
              <a:t>level of citizen agency in matters of inclusion</a:t>
            </a:r>
            <a:r>
              <a:rPr lang="en-US" dirty="0" smtClean="0"/>
              <a:t>;</a:t>
            </a:r>
            <a:endParaRPr lang="uk-UA" dirty="0"/>
          </a:p>
          <a:p>
            <a:pPr marL="508000" indent="-228600" algn="just" defTabSz="457200">
              <a:lnSpc>
                <a:spcPct val="80000"/>
              </a:lnSpc>
              <a:spcBef>
                <a:spcPts val="0"/>
              </a:spcBef>
              <a:buClr>
                <a:srgbClr val="00A0D6"/>
              </a:buClr>
              <a:buSzPct val="100000"/>
              <a:buFontTx/>
              <a:buChar char="•"/>
              <a:defRPr sz="1400">
                <a:latin typeface="Aktifo-A-Book"/>
                <a:ea typeface="Aktifo-A-Book"/>
                <a:cs typeface="Aktifo-A-Book"/>
                <a:sym typeface="Aktifo-A-Book"/>
              </a:defRPr>
            </a:pPr>
            <a:r>
              <a:rPr lang="en-US" dirty="0" smtClean="0"/>
              <a:t>lack </a:t>
            </a:r>
            <a:r>
              <a:rPr lang="en-US" dirty="0"/>
              <a:t>of information about the role of each individual (parent, teacher, citizen</a:t>
            </a:r>
            <a:r>
              <a:rPr lang="en-US" dirty="0" smtClean="0"/>
              <a:t>);</a:t>
            </a:r>
          </a:p>
          <a:p>
            <a:pPr marL="508000" indent="-228600" algn="just" defTabSz="457200">
              <a:lnSpc>
                <a:spcPct val="80000"/>
              </a:lnSpc>
              <a:spcBef>
                <a:spcPts val="0"/>
              </a:spcBef>
              <a:buClr>
                <a:srgbClr val="00A0D6"/>
              </a:buClr>
              <a:buSzPct val="100000"/>
              <a:buFontTx/>
              <a:buChar char="•"/>
              <a:defRPr sz="1400">
                <a:latin typeface="Aktifo-A-Book"/>
                <a:ea typeface="Aktifo-A-Book"/>
                <a:cs typeface="Aktifo-A-Book"/>
                <a:sym typeface="Aktifo-A-Book"/>
              </a:defRPr>
            </a:pPr>
            <a:r>
              <a:rPr lang="en-US" dirty="0"/>
              <a:t>or lack of invitation to participate from the authorities/administrations</a:t>
            </a:r>
            <a:r>
              <a:rPr lang="en-US" dirty="0" smtClean="0"/>
              <a:t>.</a:t>
            </a:r>
            <a:endParaRPr lang="uk-UA" dirty="0"/>
          </a:p>
          <a:p>
            <a:pPr algn="just" defTabSz="457200">
              <a:lnSpc>
                <a:spcPct val="80000"/>
              </a:lnSpc>
              <a:spcBef>
                <a:spcPts val="0"/>
              </a:spcBef>
              <a:defRPr sz="1400">
                <a:latin typeface="Aktifo-A-Book"/>
                <a:ea typeface="Aktifo-A-Book"/>
                <a:cs typeface="Aktifo-A-Book"/>
                <a:sym typeface="Aktifo-A-Book"/>
              </a:defRPr>
            </a:pPr>
            <a:endParaRPr lang="en-US" b="1" dirty="0" smtClean="0"/>
          </a:p>
          <a:p>
            <a:pPr algn="just" defTabSz="457200">
              <a:lnSpc>
                <a:spcPct val="80000"/>
              </a:lnSpc>
              <a:spcBef>
                <a:spcPts val="0"/>
              </a:spcBef>
              <a:defRPr sz="1400">
                <a:latin typeface="Aktifo-A-Book"/>
                <a:ea typeface="Aktifo-A-Book"/>
                <a:cs typeface="Aktifo-A-Book"/>
                <a:sym typeface="Aktifo-A-Book"/>
              </a:defRPr>
            </a:pPr>
            <a:r>
              <a:rPr lang="en-US" dirty="0" smtClean="0"/>
              <a:t>Particularly </a:t>
            </a:r>
            <a:r>
              <a:rPr lang="en-US" dirty="0"/>
              <a:t>low engagement was recorded in the Poltava region, where almost 49% believe that this is not their responsibility. In the </a:t>
            </a:r>
            <a:r>
              <a:rPr lang="en-US" dirty="0" err="1"/>
              <a:t>Kirovohrad</a:t>
            </a:r>
            <a:r>
              <a:rPr lang="en-US" dirty="0"/>
              <a:t> region, this share is half as much, at 25%, which creates a </a:t>
            </a:r>
            <a:r>
              <a:rPr lang="en-US" b="1" dirty="0"/>
              <a:t>better basis for the development of local initiatives</a:t>
            </a:r>
            <a:r>
              <a:rPr lang="en-US" b="1" dirty="0" smtClean="0"/>
              <a:t>.</a:t>
            </a:r>
            <a:endParaRPr lang="en-US" dirty="0" smtClean="0"/>
          </a:p>
          <a:p>
            <a:pPr algn="just"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a:latin typeface="Aktifo-A-Book"/>
                <a:ea typeface="Aktifo-A-Book"/>
                <a:cs typeface="Aktifo-A-Book"/>
                <a:sym typeface="Aktifo-A-Book"/>
              </a:defRPr>
            </a:pPr>
            <a:r>
              <a:rPr b="1" dirty="0">
                <a:solidFill>
                  <a:srgbClr val="00A0D6"/>
                </a:solidFill>
              </a:rPr>
              <a:t>9.</a:t>
            </a:r>
            <a:r>
              <a:rPr b="1" dirty="0"/>
              <a:t> </a:t>
            </a:r>
            <a:r>
              <a:rPr lang="en-US" b="1" dirty="0" smtClean="0"/>
              <a:t>Parents </a:t>
            </a:r>
            <a:r>
              <a:rPr lang="en-US" b="1" dirty="0"/>
              <a:t>are both a key resource and a challenge</a:t>
            </a:r>
            <a:r>
              <a:rPr lang="en-US" dirty="0"/>
              <a:t>. Over 50% of respondents are parents. This offers great potential for creating </a:t>
            </a:r>
            <a:r>
              <a:rPr lang="en-US" b="1" dirty="0"/>
              <a:t>parent communities</a:t>
            </a:r>
            <a:r>
              <a:rPr lang="en-US" dirty="0"/>
              <a:t>, ambassador programs, and peer-to-peer communication. At the same time, it is among parents that there is the highest level of misunderstanding of the concept of “inclusion” and doubts about the feasibility of such approaches. This is a signal for </a:t>
            </a:r>
            <a:r>
              <a:rPr lang="en-US" b="1" dirty="0"/>
              <a:t>targeted educational initiatives tailored to the needs of families</a:t>
            </a:r>
            <a:r>
              <a:rPr lang="en-US" b="1" dirty="0" smtClean="0"/>
              <a:t>.</a:t>
            </a:r>
            <a:endParaRPr lang="en-US" dirty="0"/>
          </a:p>
          <a:p>
            <a:pPr algn="just"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a:latin typeface="Aktifo-A-Book"/>
                <a:ea typeface="Aktifo-A-Book"/>
                <a:cs typeface="Aktifo-A-Book"/>
                <a:sym typeface="Aktifo-A-Book"/>
              </a:defRPr>
            </a:pPr>
            <a:r>
              <a:rPr b="1" dirty="0">
                <a:solidFill>
                  <a:srgbClr val="00A0D6"/>
                </a:solidFill>
              </a:rPr>
              <a:t>10.</a:t>
            </a:r>
            <a:r>
              <a:rPr b="1" dirty="0"/>
              <a:t> </a:t>
            </a:r>
            <a:r>
              <a:rPr lang="en-US" b="1" dirty="0" smtClean="0"/>
              <a:t>The </a:t>
            </a:r>
            <a:r>
              <a:rPr lang="en-US" b="1" dirty="0"/>
              <a:t>readiness is there, but the system needs coordinated support.  </a:t>
            </a:r>
            <a:r>
              <a:rPr lang="en-US" dirty="0"/>
              <a:t>The basic level of awareness and readiness to implement inclusion has already been established. </a:t>
            </a:r>
            <a:endParaRPr lang="en-US" dirty="0" smtClean="0"/>
          </a:p>
          <a:p>
            <a:pPr algn="just" defTabSz="457200">
              <a:lnSpc>
                <a:spcPct val="80000"/>
              </a:lnSpc>
              <a:spcBef>
                <a:spcPts val="0"/>
              </a:spcBef>
              <a:defRPr sz="1400">
                <a:latin typeface="Aktifo-A-Book"/>
                <a:ea typeface="Aktifo-A-Book"/>
                <a:cs typeface="Aktifo-A-Book"/>
                <a:sym typeface="Aktifo-A-Book"/>
              </a:defRPr>
            </a:pPr>
            <a:r>
              <a:rPr lang="en-US" dirty="0" smtClean="0"/>
              <a:t>However</a:t>
            </a:r>
            <a:r>
              <a:rPr lang="en-US" dirty="0"/>
              <a:t>, without strengthening the financial, human resources, methodological, and communication components, development will be fragmented</a:t>
            </a:r>
            <a:r>
              <a:rPr lang="en-US" dirty="0" smtClean="0"/>
              <a:t>. </a:t>
            </a:r>
            <a:r>
              <a:rPr lang="en-US" dirty="0" smtClean="0"/>
              <a:t>For </a:t>
            </a:r>
            <a:r>
              <a:rPr lang="en-US" dirty="0"/>
              <a:t>a lasting effect, attention should be focused </a:t>
            </a:r>
            <a:r>
              <a:rPr lang="en-US" b="1" dirty="0"/>
              <a:t>on three </a:t>
            </a:r>
            <a:r>
              <a:rPr lang="en-US" b="1" dirty="0" smtClean="0"/>
              <a:t>levels</a:t>
            </a:r>
            <a:r>
              <a:rPr lang="uk-UA" dirty="0" smtClean="0"/>
              <a:t>:</a:t>
            </a:r>
            <a:endParaRPr lang="en-US" dirty="0" smtClean="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Infrastructure (accessibility, material and technical base);</a:t>
            </a:r>
            <a:endParaRPr lang="ru-RU" dirty="0" smtClean="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human </a:t>
            </a:r>
            <a:r>
              <a:rPr lang="en-US" dirty="0"/>
              <a:t>capital (specialists, training, assistants) </a:t>
            </a:r>
            <a:endParaRPr lang="ru-RU" dirty="0"/>
          </a:p>
          <a:p>
            <a:pPr marL="508000" indent="-228600" algn="just" defTabSz="457200">
              <a:lnSpc>
                <a:spcPct val="80000"/>
              </a:lnSpc>
              <a:spcBef>
                <a:spcPts val="0"/>
              </a:spcBef>
              <a:buClr>
                <a:srgbClr val="00A0D6"/>
              </a:buClr>
              <a:buSzPct val="100000"/>
              <a:buFontTx/>
              <a:buChar char="•"/>
              <a:defRPr sz="1400">
                <a:latin typeface="Aktifo-A-Book"/>
                <a:ea typeface="Aktifo-A-Book"/>
                <a:cs typeface="Aktifo-A-Book"/>
                <a:sym typeface="Aktifo-A-Book"/>
              </a:defRPr>
            </a:pPr>
            <a:r>
              <a:rPr lang="en-US" dirty="0" smtClean="0"/>
              <a:t>values </a:t>
            </a:r>
            <a:r>
              <a:rPr lang="en-US" dirty="0"/>
              <a:t>(education, humanization, partnership with families).</a:t>
            </a:r>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lang="ru-RU" dirty="0"/>
          </a:p>
          <a:p>
            <a:pPr algn="just" defTabSz="457200">
              <a:lnSpc>
                <a:spcPct val="80000"/>
              </a:lnSpc>
              <a:spcBef>
                <a:spcPts val="0"/>
              </a:spcBef>
              <a:defRPr sz="1400">
                <a:latin typeface="Aktifo-A-Book"/>
                <a:ea typeface="Aktifo-A-Book"/>
                <a:cs typeface="Aktifo-A-Book"/>
                <a:sym typeface="Aktifo-A-Book"/>
              </a:defRPr>
            </a:pPr>
            <a:endParaRPr lang="en-US" dirty="0"/>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932"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935" name="Сгруппировать"/>
          <p:cNvGrpSpPr/>
          <p:nvPr/>
        </p:nvGrpSpPr>
        <p:grpSpPr>
          <a:xfrm>
            <a:off x="4747383" y="675982"/>
            <a:ext cx="2278082" cy="433283"/>
            <a:chOff x="0" y="0"/>
            <a:chExt cx="2278080" cy="433281"/>
          </a:xfrm>
        </p:grpSpPr>
        <p:pic>
          <p:nvPicPr>
            <p:cNvPr id="933"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934"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936" name="38"/>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38</a:t>
            </a:r>
          </a:p>
        </p:txBody>
      </p:sp>
      <p:sp>
        <p:nvSpPr>
          <p:cNvPr id="937"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938" name="Рекомендації"/>
          <p:cNvSpPr txBox="1"/>
          <p:nvPr/>
        </p:nvSpPr>
        <p:spPr>
          <a:xfrm>
            <a:off x="539101" y="852283"/>
            <a:ext cx="5946019"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Recommendations</a:t>
            </a:r>
            <a:endParaRPr dirty="0"/>
          </a:p>
        </p:txBody>
      </p:sp>
      <p:sp>
        <p:nvSpPr>
          <p:cNvPr id="939" name="1. Для органів місцевого самоврядування.…"/>
          <p:cNvSpPr txBox="1"/>
          <p:nvPr/>
        </p:nvSpPr>
        <p:spPr>
          <a:xfrm>
            <a:off x="525240" y="1299716"/>
            <a:ext cx="6455220" cy="813247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dirty="0">
                <a:solidFill>
                  <a:srgbClr val="00A0D6"/>
                </a:solidFill>
              </a:rPr>
              <a:t>1.</a:t>
            </a:r>
            <a:r>
              <a:rPr dirty="0"/>
              <a:t> </a:t>
            </a:r>
            <a:r>
              <a:rPr lang="en-US" dirty="0"/>
              <a:t>For local governments</a:t>
            </a:r>
            <a:r>
              <a:rPr lang="en-US" dirty="0" smtClean="0"/>
              <a:t>.</a:t>
            </a:r>
          </a:p>
          <a:p>
            <a:pPr defTabSz="457200">
              <a:lnSpc>
                <a:spcPct val="80000"/>
              </a:lnSpc>
              <a:spcBef>
                <a:spcPts val="0"/>
              </a:spcBef>
              <a:defRPr sz="1400" b="1">
                <a:latin typeface="Aktifo-A-Book"/>
                <a:ea typeface="Aktifo-A-Book"/>
                <a:cs typeface="Aktifo-A-Book"/>
                <a:sym typeface="Aktifo-A-Book"/>
              </a:defRPr>
            </a:pPr>
            <a:r>
              <a:rPr lang="en-US" dirty="0" smtClean="0"/>
              <a:t>Ensure </a:t>
            </a:r>
            <a:r>
              <a:rPr lang="en-US" dirty="0"/>
              <a:t>targeted funding for inclusive education</a:t>
            </a:r>
            <a:r>
              <a:rPr lang="en-US" dirty="0" smtClean="0"/>
              <a:t>:</a:t>
            </a:r>
            <a:endParaRPr lang="uk-UA" dirty="0" smtClean="0"/>
          </a:p>
          <a:p>
            <a:pPr defTabSz="457200">
              <a:lnSpc>
                <a:spcPct val="80000"/>
              </a:lnSpc>
              <a:spcBef>
                <a:spcPts val="0"/>
              </a:spcBef>
              <a:defRPr sz="1400" b="1">
                <a:latin typeface="Aktifo-A-Book"/>
                <a:ea typeface="Aktifo-A-Book"/>
                <a:cs typeface="Aktifo-A-Book"/>
                <a:sym typeface="Aktifo-A-Book"/>
              </a:defRPr>
            </a:pPr>
            <a:endParaRPr lang="uk-UA" dirty="0" smtClean="0"/>
          </a:p>
          <a:p>
            <a:pPr defTabSz="457200">
              <a:lnSpc>
                <a:spcPct val="80000"/>
              </a:lnSpc>
              <a:spcBef>
                <a:spcPts val="0"/>
              </a:spcBef>
              <a:defRPr sz="1400" b="1">
                <a:latin typeface="Aktifo-A-Book"/>
                <a:ea typeface="Aktifo-A-Book"/>
                <a:cs typeface="Aktifo-A-Book"/>
                <a:sym typeface="Aktifo-A-Book"/>
              </a:defRPr>
            </a:pPr>
            <a:r>
              <a:rPr lang="en-US" dirty="0"/>
              <a:t>Allocate funds in local budgets for:</a:t>
            </a:r>
            <a:endParaRPr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teaching </a:t>
            </a:r>
            <a:r>
              <a:rPr lang="en-US" dirty="0"/>
              <a:t>assistants and children</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assistive </a:t>
            </a:r>
            <a:r>
              <a:rPr lang="en-US" dirty="0"/>
              <a:t>devices and special equipment</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creation </a:t>
            </a:r>
            <a:r>
              <a:rPr lang="en-US" dirty="0"/>
              <a:t>of resource rooms</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transportation </a:t>
            </a:r>
            <a:r>
              <a:rPr lang="en-US" dirty="0"/>
              <a:t>for children with special educational needs</a:t>
            </a:r>
            <a:r>
              <a:rPr lang="en-US" dirty="0" smtClean="0"/>
              <a:t>.</a:t>
            </a:r>
          </a:p>
          <a:p>
            <a:pPr marL="279400" defTabSz="457200">
              <a:lnSpc>
                <a:spcPct val="80000"/>
              </a:lnSpc>
              <a:spcBef>
                <a:spcPts val="0"/>
              </a:spcBef>
              <a:buClr>
                <a:srgbClr val="00A0D6"/>
              </a:buClr>
              <a:buSzPct val="100000"/>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smtClean="0"/>
              <a:t>Approve </a:t>
            </a:r>
            <a:r>
              <a:rPr lang="en-US" dirty="0"/>
              <a:t>or update local inclusive education implementation programs:</a:t>
            </a:r>
            <a:endParaRPr b="0" dirty="0" smtClean="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Include </a:t>
            </a:r>
            <a:r>
              <a:rPr lang="en-US" dirty="0"/>
              <a:t>indicators of success, sources of funding, implementers, and deadlines.</a:t>
            </a:r>
            <a:endParaRPr dirty="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a:t>Expand the network of inclusive resource centers in remote communities or provide mobile services (traveling specialists</a:t>
            </a:r>
            <a:r>
              <a:rPr lang="en-US" dirty="0" smtClean="0"/>
              <a:t>).</a:t>
            </a:r>
          </a:p>
          <a:p>
            <a:pPr defTabSz="457200">
              <a:lnSpc>
                <a:spcPct val="80000"/>
              </a:lnSpc>
              <a:spcBef>
                <a:spcPts val="0"/>
              </a:spcBef>
              <a:defRPr sz="1400" b="1">
                <a:latin typeface="Aktifo-A-Book"/>
                <a:ea typeface="Aktifo-A-Book"/>
                <a:cs typeface="Aktifo-A-Book"/>
                <a:sym typeface="Aktifo-A-Book"/>
              </a:defRPr>
            </a:pPr>
            <a:endParaRPr b="0" dirty="0"/>
          </a:p>
          <a:p>
            <a:pPr defTabSz="457200">
              <a:lnSpc>
                <a:spcPct val="80000"/>
              </a:lnSpc>
              <a:spcBef>
                <a:spcPts val="0"/>
              </a:spcBef>
              <a:defRPr sz="1400" b="1">
                <a:latin typeface="Aktifo-A-Book"/>
                <a:ea typeface="Aktifo-A-Book"/>
                <a:cs typeface="Aktifo-A-Book"/>
                <a:sym typeface="Aktifo-A-Book"/>
              </a:defRPr>
            </a:pPr>
            <a:r>
              <a:rPr lang="en-US" dirty="0" smtClean="0"/>
              <a:t>Regularly </a:t>
            </a:r>
            <a:r>
              <a:rPr lang="en-US" dirty="0"/>
              <a:t>monitor the accessibility of the educational environment:</a:t>
            </a:r>
            <a:r>
              <a:rPr b="0" dirty="0" smtClean="0"/>
              <a:t>:</a:t>
            </a:r>
            <a:endParaRPr b="0" dirty="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With </a:t>
            </a:r>
            <a:r>
              <a:rPr lang="en-US" dirty="0"/>
              <a:t>the participation of parents, public organizations, representatives of education and healthcare.</a:t>
            </a:r>
            <a:endParaRPr dirty="0"/>
          </a:p>
          <a:p>
            <a:pPr algn="just"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a:latin typeface="Aktifo-A-Book"/>
                <a:ea typeface="Aktifo-A-Book"/>
                <a:cs typeface="Aktifo-A-Book"/>
                <a:sym typeface="Aktifo-A-Book"/>
              </a:defRPr>
            </a:pPr>
            <a:r>
              <a:rPr lang="en-US" dirty="0"/>
              <a:t>Develop and implement a model training apartment for young people with disabilities and individuals with experience of institutional care in collaboration with civil society organizations</a:t>
            </a:r>
            <a:r>
              <a:rPr lang="en-US" dirty="0" smtClean="0"/>
              <a:t>.</a:t>
            </a:r>
          </a:p>
          <a:p>
            <a:pPr algn="just"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b="1">
                <a:latin typeface="Aktifo-A-Book"/>
                <a:ea typeface="Aktifo-A-Book"/>
                <a:cs typeface="Aktifo-A-Book"/>
                <a:sym typeface="Aktifo-A-Book"/>
              </a:defRPr>
            </a:pPr>
            <a:r>
              <a:rPr dirty="0">
                <a:solidFill>
                  <a:srgbClr val="00A0D6"/>
                </a:solidFill>
              </a:rPr>
              <a:t>2. </a:t>
            </a:r>
            <a:r>
              <a:rPr lang="en-US" dirty="0">
                <a:solidFill>
                  <a:schemeClr val="tx1"/>
                </a:solidFill>
              </a:rPr>
              <a:t>For educational institutions (general secondary education institutions, preschool education institutions, vocational and technical education institutions, higher education institutions</a:t>
            </a:r>
            <a:r>
              <a:rPr lang="en-US" dirty="0" smtClean="0">
                <a:solidFill>
                  <a:schemeClr val="tx1"/>
                </a:solidFill>
              </a:rPr>
              <a:t>)</a:t>
            </a:r>
            <a:endParaRPr lang="uk-UA" dirty="0" smtClean="0">
              <a:solidFill>
                <a:schemeClr val="tx1"/>
              </a:solidFill>
            </a:endParaRPr>
          </a:p>
          <a:p>
            <a:pPr algn="just" defTabSz="457200">
              <a:lnSpc>
                <a:spcPct val="80000"/>
              </a:lnSpc>
              <a:spcBef>
                <a:spcPts val="0"/>
              </a:spcBef>
              <a:defRPr sz="1400" b="1">
                <a:latin typeface="Aktifo-A-Book"/>
                <a:ea typeface="Aktifo-A-Book"/>
                <a:cs typeface="Aktifo-A-Book"/>
                <a:sym typeface="Aktifo-A-Book"/>
              </a:defRPr>
            </a:pPr>
            <a:endParaRPr dirty="0">
              <a:solidFill>
                <a:schemeClr val="tx1"/>
              </a:solidFill>
            </a:endParaRPr>
          </a:p>
          <a:p>
            <a:pPr defTabSz="457200">
              <a:lnSpc>
                <a:spcPct val="80000"/>
              </a:lnSpc>
              <a:spcBef>
                <a:spcPts val="0"/>
              </a:spcBef>
              <a:defRPr sz="1400" b="1">
                <a:latin typeface="Aktifo-A-Book"/>
                <a:ea typeface="Aktifo-A-Book"/>
                <a:cs typeface="Aktifo-A-Book"/>
                <a:sym typeface="Aktifo-A-Book"/>
              </a:defRPr>
            </a:pPr>
            <a:r>
              <a:rPr lang="en-US" dirty="0" smtClean="0"/>
              <a:t>Advanced </a:t>
            </a:r>
            <a:r>
              <a:rPr lang="en-US" dirty="0"/>
              <a:t>training for teachers on inclusive topics:</a:t>
            </a:r>
            <a:endParaRPr b="0" dirty="0" smtClean="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Mandatory </a:t>
            </a:r>
            <a:r>
              <a:rPr lang="en-US" dirty="0"/>
              <a:t>training for all teaching staff (support teams), not just teaching assistants.</a:t>
            </a:r>
            <a:endParaRPr dirty="0"/>
          </a:p>
          <a:p>
            <a:pPr algn="just" defTabSz="457200">
              <a:lnSpc>
                <a:spcPct val="80000"/>
              </a:lnSpc>
              <a:spcBef>
                <a:spcPts val="0"/>
              </a:spcBef>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smtClean="0"/>
              <a:t>Develop </a:t>
            </a:r>
            <a:r>
              <a:rPr lang="en-US" dirty="0"/>
              <a:t>internal action plans for implementing inclusive policies:</a:t>
            </a:r>
            <a:endParaRPr b="0" dirty="0" smtClean="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Inclusion </a:t>
            </a:r>
            <a:r>
              <a:rPr lang="en-US" dirty="0"/>
              <a:t>should be integrated into the annual plan, the work plan of professional communities, instructions on occupational safety, evacuation, etc.</a:t>
            </a:r>
            <a:endParaRPr dirty="0"/>
          </a:p>
          <a:p>
            <a:pPr algn="just" defTabSz="457200">
              <a:lnSpc>
                <a:spcPct val="80000"/>
              </a:lnSpc>
              <a:spcBef>
                <a:spcPts val="0"/>
              </a:spcBef>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smtClean="0"/>
              <a:t>Establish </a:t>
            </a:r>
            <a:r>
              <a:rPr lang="en-US" dirty="0"/>
              <a:t>cooperation with parents of children with special educational needs:</a:t>
            </a:r>
            <a:endParaRPr b="0" dirty="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Appoint </a:t>
            </a:r>
            <a:r>
              <a:rPr lang="en-US" dirty="0"/>
              <a:t>a person responsible for working with families</a:t>
            </a:r>
            <a:r>
              <a:rPr lang="en-US" dirty="0" smtClean="0"/>
              <a:t>; </a:t>
            </a:r>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Organize </a:t>
            </a:r>
            <a:r>
              <a:rPr lang="en-US" dirty="0"/>
              <a:t>meetings, counseling, and training for parents.</a:t>
            </a:r>
            <a:endParaRPr dirty="0"/>
          </a:p>
          <a:p>
            <a:pPr algn="just"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b="1">
                <a:latin typeface="Aktifo-A-Book"/>
                <a:ea typeface="Aktifo-A-Book"/>
                <a:cs typeface="Aktifo-A-Book"/>
                <a:sym typeface="Aktifo-A-Book"/>
              </a:defRPr>
            </a:pPr>
            <a:r>
              <a:rPr lang="en-US" dirty="0" smtClean="0"/>
              <a:t>Actively </a:t>
            </a:r>
            <a:r>
              <a:rPr lang="en-US" dirty="0"/>
              <a:t>involve children with special educational needs in extracurricular education, clubs, and sections</a:t>
            </a:r>
            <a:r>
              <a:rPr lang="en-US" dirty="0" smtClean="0"/>
              <a:t>:</a:t>
            </a:r>
            <a:r>
              <a:rPr dirty="0" smtClean="0"/>
              <a:t>.</a:t>
            </a:r>
            <a:endParaRPr lang="en-US" dirty="0" smtClean="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Adapt programs</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Engage </a:t>
            </a:r>
            <a:r>
              <a:rPr lang="en-US" dirty="0"/>
              <a:t>coaches and instructors in inclusive approaches.</a:t>
            </a:r>
            <a:endParaRPr dirty="0"/>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1"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942"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945" name="Сгруппировать"/>
          <p:cNvGrpSpPr/>
          <p:nvPr/>
        </p:nvGrpSpPr>
        <p:grpSpPr>
          <a:xfrm>
            <a:off x="4747383" y="675982"/>
            <a:ext cx="2278082" cy="433283"/>
            <a:chOff x="0" y="0"/>
            <a:chExt cx="2278080" cy="433281"/>
          </a:xfrm>
        </p:grpSpPr>
        <p:pic>
          <p:nvPicPr>
            <p:cNvPr id="943"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944"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946" name="39"/>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39</a:t>
            </a:r>
          </a:p>
        </p:txBody>
      </p:sp>
      <p:sp>
        <p:nvSpPr>
          <p:cNvPr id="947"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948" name="3. Для інклюзивно-ресурсних центрів…"/>
          <p:cNvSpPr txBox="1"/>
          <p:nvPr/>
        </p:nvSpPr>
        <p:spPr>
          <a:xfrm>
            <a:off x="550640" y="944618"/>
            <a:ext cx="6455220" cy="744305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dirty="0">
                <a:solidFill>
                  <a:srgbClr val="00A0D6"/>
                </a:solidFill>
              </a:rPr>
              <a:t>3. </a:t>
            </a:r>
            <a:r>
              <a:rPr lang="en-US" dirty="0">
                <a:solidFill>
                  <a:schemeClr val="tx1"/>
                </a:solidFill>
              </a:rPr>
              <a:t>For inclusive resource </a:t>
            </a:r>
            <a:r>
              <a:rPr lang="en-US" dirty="0" smtClean="0">
                <a:solidFill>
                  <a:schemeClr val="tx1"/>
                </a:solidFill>
              </a:rPr>
              <a:t>centers</a:t>
            </a:r>
            <a:endParaRPr lang="uk-UA" dirty="0" smtClean="0">
              <a:solidFill>
                <a:schemeClr val="tx1"/>
              </a:solidFill>
            </a:endParaRPr>
          </a:p>
          <a:p>
            <a:pPr defTabSz="457200">
              <a:lnSpc>
                <a:spcPct val="80000"/>
              </a:lnSpc>
              <a:spcBef>
                <a:spcPts val="0"/>
              </a:spcBef>
              <a:defRPr sz="1400" b="1">
                <a:latin typeface="Aktifo-A-Book"/>
                <a:ea typeface="Aktifo-A-Book"/>
                <a:cs typeface="Aktifo-A-Book"/>
                <a:sym typeface="Aktifo-A-Book"/>
              </a:defRPr>
            </a:pPr>
            <a:endParaRPr b="0" dirty="0">
              <a:solidFill>
                <a:schemeClr val="tx1"/>
              </a:solidFill>
            </a:endParaRPr>
          </a:p>
          <a:p>
            <a:pPr defTabSz="457200">
              <a:lnSpc>
                <a:spcPct val="80000"/>
              </a:lnSpc>
              <a:spcBef>
                <a:spcPts val="0"/>
              </a:spcBef>
              <a:defRPr sz="1400" b="1">
                <a:latin typeface="Aktifo-A-Book"/>
                <a:ea typeface="Aktifo-A-Book"/>
                <a:cs typeface="Aktifo-A-Book"/>
                <a:sym typeface="Aktifo-A-Book"/>
              </a:defRPr>
            </a:pPr>
            <a:r>
              <a:rPr lang="en-US" dirty="0" smtClean="0"/>
              <a:t>Improve </a:t>
            </a:r>
            <a:r>
              <a:rPr lang="en-US" dirty="0"/>
              <a:t>access to services</a:t>
            </a:r>
            <a:r>
              <a:rPr lang="en-US" dirty="0" smtClean="0"/>
              <a:t>:</a:t>
            </a:r>
            <a:r>
              <a:rPr dirty="0" smtClean="0"/>
              <a:t>.</a:t>
            </a:r>
            <a:endParaRPr lang="en-US" dirty="0" smtClean="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Introduce online consultations</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Organize </a:t>
            </a:r>
            <a:r>
              <a:rPr lang="en-US" dirty="0"/>
              <a:t>mobile teams to visit remote communities.</a:t>
            </a:r>
            <a:endParaRPr dirty="0"/>
          </a:p>
          <a:p>
            <a:pPr defTabSz="457200">
              <a:lnSpc>
                <a:spcPct val="80000"/>
              </a:lnSpc>
              <a:spcBef>
                <a:spcPts val="0"/>
              </a:spcBef>
              <a:defRPr sz="1400">
                <a:latin typeface="Aktifo-A-Book"/>
                <a:ea typeface="Aktifo-A-Book"/>
                <a:cs typeface="Aktifo-A-Book"/>
                <a:sym typeface="Aktifo-A-Book"/>
              </a:defRPr>
            </a:pPr>
            <a:endParaRPr dirty="0" smtClean="0"/>
          </a:p>
          <a:p>
            <a:pPr defTabSz="457200">
              <a:lnSpc>
                <a:spcPct val="80000"/>
              </a:lnSpc>
              <a:spcBef>
                <a:spcPts val="0"/>
              </a:spcBef>
              <a:defRPr sz="1400" b="1">
                <a:latin typeface="Aktifo-A-Book"/>
                <a:ea typeface="Aktifo-A-Book"/>
                <a:cs typeface="Aktifo-A-Book"/>
                <a:sym typeface="Aktifo-A-Book"/>
              </a:defRPr>
            </a:pPr>
            <a:r>
              <a:rPr lang="en-US" dirty="0" smtClean="0"/>
              <a:t>Strengthen interagency cooperation:</a:t>
            </a:r>
            <a:endParaRPr b="0" dirty="0" smtClean="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With </a:t>
            </a:r>
            <a:r>
              <a:rPr lang="en-US" dirty="0"/>
              <a:t>educational institutions, medical institutions, social protection services</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Establish </a:t>
            </a:r>
            <a:r>
              <a:rPr lang="en-US" dirty="0"/>
              <a:t>clear algorithms for information exchange (with parental consent).</a:t>
            </a:r>
            <a:endParaRPr dirty="0"/>
          </a:p>
          <a:p>
            <a:pPr defTabSz="457200">
              <a:lnSpc>
                <a:spcPct val="80000"/>
              </a:lnSpc>
              <a:spcBef>
                <a:spcPts val="0"/>
              </a:spcBef>
              <a:defRPr sz="1400">
                <a:latin typeface="Aktifo-A-Book"/>
                <a:ea typeface="Aktifo-A-Book"/>
                <a:cs typeface="Aktifo-A-Book"/>
                <a:sym typeface="Aktifo-A-Book"/>
              </a:defRPr>
            </a:pPr>
            <a:endParaRPr dirty="0" smtClean="0"/>
          </a:p>
          <a:p>
            <a:pPr defTabSz="457200">
              <a:lnSpc>
                <a:spcPct val="80000"/>
              </a:lnSpc>
              <a:spcBef>
                <a:spcPts val="0"/>
              </a:spcBef>
              <a:defRPr sz="1400" b="1">
                <a:latin typeface="Aktifo-A-Book"/>
                <a:ea typeface="Aktifo-A-Book"/>
                <a:cs typeface="Aktifo-A-Book"/>
                <a:sym typeface="Aktifo-A-Book"/>
              </a:defRPr>
            </a:pPr>
            <a:r>
              <a:rPr lang="en-US" dirty="0" smtClean="0"/>
              <a:t>Provide not only an assessment of development, but also real tools:</a:t>
            </a:r>
            <a:endParaRPr b="0" dirty="0" smtClean="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Be </a:t>
            </a:r>
            <a:r>
              <a:rPr lang="en-US" dirty="0"/>
              <a:t>constantly involved in the development of individual development programs</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Provide </a:t>
            </a:r>
            <a:r>
              <a:rPr lang="en-US" dirty="0"/>
              <a:t>specific and clear recommendations for psychological and pedagogical support for children with various types of educational difficulties.</a:t>
            </a:r>
            <a:endParaRPr dirty="0"/>
          </a:p>
          <a:p>
            <a:pPr defTabSz="457200">
              <a:lnSpc>
                <a:spcPct val="80000"/>
              </a:lnSpc>
              <a:spcBef>
                <a:spcPts val="0"/>
              </a:spcBef>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dirty="0">
                <a:solidFill>
                  <a:srgbClr val="00A0D6"/>
                </a:solidFill>
              </a:rPr>
              <a:t>4. </a:t>
            </a:r>
            <a:r>
              <a:rPr lang="en-US" dirty="0" smtClean="0"/>
              <a:t>For </a:t>
            </a:r>
            <a:r>
              <a:rPr lang="en-US" dirty="0"/>
              <a:t>teaching staff</a:t>
            </a:r>
            <a:endParaRPr dirty="0"/>
          </a:p>
          <a:p>
            <a:pPr defTabSz="457200">
              <a:lnSpc>
                <a:spcPct val="80000"/>
              </a:lnSpc>
              <a:spcBef>
                <a:spcPts val="0"/>
              </a:spcBef>
              <a:defRPr sz="1400" b="1">
                <a:latin typeface="Aktifo-A-Book"/>
                <a:ea typeface="Aktifo-A-Book"/>
                <a:cs typeface="Aktifo-A-Book"/>
                <a:sym typeface="Aktifo-A-Book"/>
              </a:defRPr>
            </a:pPr>
            <a:endParaRPr b="0" dirty="0"/>
          </a:p>
          <a:p>
            <a:pPr defTabSz="457200">
              <a:lnSpc>
                <a:spcPct val="80000"/>
              </a:lnSpc>
              <a:spcBef>
                <a:spcPts val="0"/>
              </a:spcBef>
              <a:defRPr sz="1400" b="1">
                <a:latin typeface="Aktifo-A-Book"/>
                <a:ea typeface="Aktifo-A-Book"/>
                <a:cs typeface="Aktifo-A-Book"/>
                <a:sym typeface="Aktifo-A-Book"/>
              </a:defRPr>
            </a:pPr>
            <a:r>
              <a:rPr lang="en-US" dirty="0" smtClean="0"/>
              <a:t>Undergo </a:t>
            </a:r>
            <a:r>
              <a:rPr lang="en-US" dirty="0"/>
              <a:t>regular training in the development of inclusive competence</a:t>
            </a:r>
            <a:endParaRPr b="0"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In </a:t>
            </a:r>
            <a:r>
              <a:rPr lang="en-US" dirty="0"/>
              <a:t>particular, topics include: behavioral strategies, working with assistants, and adapting teaching materials.</a:t>
            </a:r>
            <a:endParaRPr dirty="0"/>
          </a:p>
          <a:p>
            <a:pPr defTabSz="457200">
              <a:lnSpc>
                <a:spcPct val="80000"/>
              </a:lnSpc>
              <a:spcBef>
                <a:spcPts val="0"/>
              </a:spcBef>
              <a:defRPr sz="1400">
                <a:latin typeface="Aktifo-A-Book"/>
                <a:ea typeface="Aktifo-A-Book"/>
                <a:cs typeface="Aktifo-A-Book"/>
                <a:sym typeface="Aktifo-A-Book"/>
              </a:defRPr>
            </a:pPr>
            <a:endParaRPr dirty="0"/>
          </a:p>
          <a:p>
            <a:pPr indent="279400" defTabSz="457200">
              <a:lnSpc>
                <a:spcPct val="80000"/>
              </a:lnSpc>
              <a:spcBef>
                <a:spcPts val="0"/>
              </a:spcBef>
              <a:buClr>
                <a:srgbClr val="000000"/>
              </a:buClr>
              <a:defRPr sz="1400" b="1">
                <a:latin typeface="Aktifo-A-Book"/>
                <a:ea typeface="Aktifo-A-Book"/>
                <a:cs typeface="Aktifo-A-Book"/>
                <a:sym typeface="Aktifo-A-Book"/>
              </a:defRPr>
            </a:pPr>
            <a:r>
              <a:rPr lang="en-US" dirty="0" smtClean="0"/>
              <a:t>Working </a:t>
            </a:r>
            <a:r>
              <a:rPr lang="en-US" dirty="0"/>
              <a:t>in tandem with parents:</a:t>
            </a:r>
            <a:endParaRPr b="0"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Form </a:t>
            </a:r>
            <a:r>
              <a:rPr lang="en-US" dirty="0"/>
              <a:t>common expectations, coordinate actions.</a:t>
            </a:r>
            <a:endParaRPr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dirty="0"/>
          </a:p>
          <a:p>
            <a:pPr indent="279400" defTabSz="457200">
              <a:lnSpc>
                <a:spcPct val="80000"/>
              </a:lnSpc>
              <a:spcBef>
                <a:spcPts val="0"/>
              </a:spcBef>
              <a:buClr>
                <a:srgbClr val="000000"/>
              </a:buClr>
              <a:defRPr sz="1400" b="1">
                <a:latin typeface="Aktifo-A-Book"/>
                <a:ea typeface="Aktifo-A-Book"/>
                <a:cs typeface="Aktifo-A-Book"/>
                <a:sym typeface="Aktifo-A-Book"/>
              </a:defRPr>
            </a:pPr>
            <a:r>
              <a:rPr lang="en-US" dirty="0" smtClean="0"/>
              <a:t>Use </a:t>
            </a:r>
            <a:r>
              <a:rPr lang="en-US" dirty="0"/>
              <a:t>universal learning design:</a:t>
            </a:r>
            <a:endParaRPr b="0"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Plan </a:t>
            </a:r>
            <a:r>
              <a:rPr lang="en-US" dirty="0"/>
              <a:t>lessons taking into account the needs of all students, not just children with special educational needs</a:t>
            </a:r>
            <a:r>
              <a:rPr lang="en-US" dirty="0" smtClean="0"/>
              <a:t>.</a:t>
            </a:r>
            <a:endParaRPr lang="en-US" dirty="0" smtClean="0"/>
          </a:p>
          <a:p>
            <a:pPr defTabSz="457200">
              <a:lnSpc>
                <a:spcPct val="80000"/>
              </a:lnSpc>
              <a:spcBef>
                <a:spcPts val="0"/>
              </a:spcBef>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dirty="0">
                <a:solidFill>
                  <a:srgbClr val="00A0D6"/>
                </a:solidFill>
              </a:rPr>
              <a:t>5.</a:t>
            </a:r>
            <a:r>
              <a:rPr dirty="0"/>
              <a:t> </a:t>
            </a:r>
            <a:r>
              <a:rPr lang="en-US" dirty="0" smtClean="0"/>
              <a:t>For </a:t>
            </a:r>
            <a:r>
              <a:rPr lang="en-US" dirty="0"/>
              <a:t>parents</a:t>
            </a:r>
            <a:endParaRPr dirty="0"/>
          </a:p>
          <a:p>
            <a:pPr defTabSz="457200">
              <a:lnSpc>
                <a:spcPct val="80000"/>
              </a:lnSpc>
              <a:spcBef>
                <a:spcPts val="0"/>
              </a:spcBef>
              <a:defRPr sz="1400" b="1">
                <a:latin typeface="Aktifo-A-Book"/>
                <a:ea typeface="Aktifo-A-Book"/>
                <a:cs typeface="Aktifo-A-Book"/>
                <a:sym typeface="Aktifo-A-Book"/>
              </a:defRPr>
            </a:pPr>
            <a:endParaRPr b="0" dirty="0"/>
          </a:p>
          <a:p>
            <a:pPr defTabSz="457200">
              <a:lnSpc>
                <a:spcPct val="80000"/>
              </a:lnSpc>
              <a:spcBef>
                <a:spcPts val="0"/>
              </a:spcBef>
              <a:defRPr sz="1400" b="1">
                <a:latin typeface="Aktifo-A-Book"/>
                <a:ea typeface="Aktifo-A-Book"/>
                <a:cs typeface="Aktifo-A-Book"/>
                <a:sym typeface="Aktifo-A-Book"/>
              </a:defRPr>
            </a:pPr>
            <a:r>
              <a:rPr lang="en-US" dirty="0" smtClean="0"/>
              <a:t>Learn </a:t>
            </a:r>
            <a:r>
              <a:rPr lang="en-US" dirty="0"/>
              <a:t>about the rights of children with special educational needs</a:t>
            </a:r>
            <a:r>
              <a:rPr lang="en-US" dirty="0" smtClean="0"/>
              <a:t>:</a:t>
            </a:r>
            <a:r>
              <a:rPr dirty="0" smtClean="0"/>
              <a:t>.</a:t>
            </a:r>
            <a:endParaRPr lang="en-US" dirty="0" smtClean="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Obtain information at inclusive resource centers, schools, or on the websites of the Ministry of Education and Science and the Commissioner for Children's Rights.</a:t>
            </a:r>
            <a:endParaRPr dirty="0"/>
          </a:p>
          <a:p>
            <a:pPr defTabSz="457200">
              <a:lnSpc>
                <a:spcPct val="80000"/>
              </a:lnSpc>
              <a:spcBef>
                <a:spcPts val="0"/>
              </a:spcBef>
              <a:defRPr sz="1400">
                <a:latin typeface="Aktifo-A-Book"/>
                <a:ea typeface="Aktifo-A-Book"/>
                <a:cs typeface="Aktifo-A-Book"/>
                <a:sym typeface="Aktifo-A-Book"/>
              </a:defRPr>
            </a:pPr>
            <a:endParaRPr dirty="0" smtClean="0"/>
          </a:p>
          <a:p>
            <a:pPr defTabSz="457200">
              <a:lnSpc>
                <a:spcPct val="80000"/>
              </a:lnSpc>
              <a:spcBef>
                <a:spcPts val="0"/>
              </a:spcBef>
              <a:defRPr sz="1400" b="1">
                <a:latin typeface="Aktifo-A-Book"/>
                <a:ea typeface="Aktifo-A-Book"/>
                <a:cs typeface="Aktifo-A-Book"/>
                <a:sym typeface="Aktifo-A-Book"/>
              </a:defRPr>
            </a:pPr>
            <a:r>
              <a:rPr lang="en-US" dirty="0" smtClean="0"/>
              <a:t>Participate in the life of the educational institution:</a:t>
            </a:r>
            <a:endParaRPr b="0" dirty="0" smtClean="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Join </a:t>
            </a:r>
            <a:r>
              <a:rPr lang="en-US" dirty="0"/>
              <a:t>parent councils, participate in events, and defend children's rights.</a:t>
            </a:r>
            <a:endParaRPr dirty="0"/>
          </a:p>
          <a:p>
            <a:pPr defTabSz="457200">
              <a:lnSpc>
                <a:spcPct val="80000"/>
              </a:lnSpc>
              <a:spcBef>
                <a:spcPts val="0"/>
              </a:spcBef>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smtClean="0"/>
              <a:t>Contact </a:t>
            </a:r>
            <a:r>
              <a:rPr lang="en-US" dirty="0"/>
              <a:t>inclusive resource centers or local government bodies in case of denial of access to education or services.</a:t>
            </a:r>
            <a:endParaRPr b="0"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3"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234"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237" name="Сгруппировать"/>
          <p:cNvGrpSpPr/>
          <p:nvPr/>
        </p:nvGrpSpPr>
        <p:grpSpPr>
          <a:xfrm>
            <a:off x="4747383" y="675982"/>
            <a:ext cx="2278082" cy="433283"/>
            <a:chOff x="0" y="0"/>
            <a:chExt cx="2278080" cy="433281"/>
          </a:xfrm>
        </p:grpSpPr>
        <p:pic>
          <p:nvPicPr>
            <p:cNvPr id="235"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236"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238" name="Линия"/>
          <p:cNvSpPr/>
          <p:nvPr/>
        </p:nvSpPr>
        <p:spPr>
          <a:xfrm>
            <a:off x="3389336" y="3362132"/>
            <a:ext cx="589764" cy="35170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0" y="0"/>
                </a:lnTo>
              </a:path>
            </a:pathLst>
          </a:custGeom>
          <a:ln>
            <a:solidFill>
              <a:srgbClr val="929292"/>
            </a:solidFill>
            <a:miter lim="400000"/>
            <a:headEnd type="oval"/>
            <a:tailEnd type="oval"/>
          </a:ln>
        </p:spPr>
        <p:txBody>
          <a:bodyPr lIns="15742" tIns="15742" rIns="15742" bIns="15742" anchor="ctr"/>
          <a:lstStyle/>
          <a:p>
            <a:endParaRPr/>
          </a:p>
        </p:txBody>
      </p:sp>
      <p:sp>
        <p:nvSpPr>
          <p:cNvPr id="239" name="Линия"/>
          <p:cNvSpPr/>
          <p:nvPr/>
        </p:nvSpPr>
        <p:spPr>
          <a:xfrm>
            <a:off x="6037723" y="2221223"/>
            <a:ext cx="1" cy="360630"/>
          </a:xfrm>
          <a:prstGeom prst="line">
            <a:avLst/>
          </a:prstGeom>
          <a:ln>
            <a:solidFill>
              <a:srgbClr val="929292"/>
            </a:solidFill>
            <a:miter lim="400000"/>
            <a:headEnd type="oval"/>
            <a:tailEnd type="oval"/>
          </a:ln>
        </p:spPr>
        <p:txBody>
          <a:bodyPr lIns="15742" tIns="15742" rIns="15742" bIns="15742" anchor="ctr"/>
          <a:lstStyle/>
          <a:p>
            <a:endParaRPr/>
          </a:p>
        </p:txBody>
      </p:sp>
      <p:sp>
        <p:nvSpPr>
          <p:cNvPr id="240" name="Линия"/>
          <p:cNvSpPr/>
          <p:nvPr/>
        </p:nvSpPr>
        <p:spPr>
          <a:xfrm flipV="1">
            <a:off x="6224842" y="2417927"/>
            <a:ext cx="1" cy="378679"/>
          </a:xfrm>
          <a:prstGeom prst="line">
            <a:avLst/>
          </a:prstGeom>
          <a:ln>
            <a:solidFill>
              <a:srgbClr val="929292"/>
            </a:solidFill>
            <a:miter lim="400000"/>
            <a:headEnd type="oval"/>
            <a:tailEnd type="oval"/>
          </a:ln>
        </p:spPr>
        <p:txBody>
          <a:bodyPr lIns="15742" tIns="15742" rIns="15742" bIns="15742" anchor="ctr"/>
          <a:lstStyle/>
          <a:p>
            <a:endParaRPr/>
          </a:p>
        </p:txBody>
      </p:sp>
      <p:sp>
        <p:nvSpPr>
          <p:cNvPr id="241" name="Рисунок 1.…"/>
          <p:cNvSpPr txBox="1"/>
          <p:nvPr/>
        </p:nvSpPr>
        <p:spPr>
          <a:xfrm>
            <a:off x="517757" y="1147828"/>
            <a:ext cx="6415516" cy="69658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Figure 1. </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Breakdown </a:t>
            </a:r>
            <a:r>
              <a:rPr lang="en-US" dirty="0"/>
              <a:t>of respondents by type of territorial community in Poltava and </a:t>
            </a:r>
            <a:r>
              <a:rPr lang="en-US" dirty="0" err="1"/>
              <a:t>Kirovohrad</a:t>
            </a:r>
            <a:r>
              <a:rPr lang="en-US" dirty="0"/>
              <a:t> regions</a:t>
            </a:r>
            <a:endParaRPr dirty="0"/>
          </a:p>
        </p:txBody>
      </p:sp>
      <p:sp>
        <p:nvSpPr>
          <p:cNvPr id="242" name="Розподіл…"/>
          <p:cNvSpPr txBox="1"/>
          <p:nvPr/>
        </p:nvSpPr>
        <p:spPr>
          <a:xfrm>
            <a:off x="511407" y="2201308"/>
            <a:ext cx="2460229"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lang="en-US" dirty="0"/>
              <a:t>Distribution </a:t>
            </a:r>
            <a:endParaRPr lang="uk-UA" dirty="0" smtClean="0"/>
          </a:p>
          <a:p>
            <a:pPr defTabSz="457200">
              <a:lnSpc>
                <a:spcPct val="80000"/>
              </a:lnSpc>
              <a:spcBef>
                <a:spcPts val="0"/>
              </a:spcBef>
              <a:defRPr sz="1400" b="1">
                <a:latin typeface="Aktifo-A-Book"/>
                <a:ea typeface="Aktifo-A-Book"/>
                <a:cs typeface="Aktifo-A-Book"/>
                <a:sym typeface="Aktifo-A-Book"/>
              </a:defRPr>
            </a:pPr>
            <a:r>
              <a:rPr lang="en-US" dirty="0" smtClean="0"/>
              <a:t>of </a:t>
            </a:r>
            <a:r>
              <a:rPr lang="en-US" dirty="0"/>
              <a:t>respondents by gender:</a:t>
            </a:r>
            <a:endParaRPr dirty="0"/>
          </a:p>
        </p:txBody>
      </p:sp>
      <p:sp>
        <p:nvSpPr>
          <p:cNvPr id="243" name="жінки:…"/>
          <p:cNvSpPr txBox="1"/>
          <p:nvPr/>
        </p:nvSpPr>
        <p:spPr>
          <a:xfrm>
            <a:off x="517757" y="2951211"/>
            <a:ext cx="2163408" cy="137831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ts val="1500"/>
              </a:lnSpc>
              <a:spcBef>
                <a:spcPts val="0"/>
              </a:spcBef>
              <a:buClr>
                <a:srgbClr val="00A0D6"/>
              </a:buClr>
              <a:buSzPct val="100000"/>
              <a:buChar char="•"/>
              <a:defRPr sz="1200">
                <a:latin typeface="Aktifo-A-Book"/>
                <a:ea typeface="Aktifo-A-Book"/>
                <a:cs typeface="Aktifo-A-Book"/>
                <a:sym typeface="Aktifo-A-Book"/>
              </a:defRPr>
            </a:pPr>
            <a:r>
              <a:rPr lang="en-US" b="1" dirty="0"/>
              <a:t>Women: </a:t>
            </a:r>
            <a:r>
              <a:rPr lang="en-US" dirty="0"/>
              <a:t>4,767 people (93.4</a:t>
            </a:r>
            <a:r>
              <a:rPr lang="en-US" dirty="0" smtClean="0"/>
              <a:t>%)</a:t>
            </a:r>
            <a:endParaRPr lang="uk-UA" dirty="0" smtClean="0"/>
          </a:p>
          <a:p>
            <a:pPr marL="228600" indent="-228600" defTabSz="457200">
              <a:lnSpc>
                <a:spcPts val="1500"/>
              </a:lnSpc>
              <a:spcBef>
                <a:spcPts val="0"/>
              </a:spcBef>
              <a:buClr>
                <a:srgbClr val="00A0D6"/>
              </a:buClr>
              <a:buSzPct val="100000"/>
              <a:buChar char="•"/>
              <a:defRPr sz="1200">
                <a:latin typeface="Aktifo-A-Book"/>
                <a:ea typeface="Aktifo-A-Book"/>
                <a:cs typeface="Aktifo-A-Book"/>
                <a:sym typeface="Aktifo-A-Book"/>
              </a:defRPr>
            </a:pPr>
            <a:endParaRPr lang="uk-UA" dirty="0" smtClean="0"/>
          </a:p>
          <a:p>
            <a:pPr marL="228600" indent="-228600" defTabSz="457200">
              <a:lnSpc>
                <a:spcPts val="1500"/>
              </a:lnSpc>
              <a:spcBef>
                <a:spcPts val="0"/>
              </a:spcBef>
              <a:buClr>
                <a:srgbClr val="00A0D6"/>
              </a:buClr>
              <a:buSzPct val="100000"/>
              <a:buChar char="•"/>
              <a:defRPr sz="1200">
                <a:latin typeface="Aktifo-A-Book"/>
                <a:ea typeface="Aktifo-A-Book"/>
                <a:cs typeface="Aktifo-A-Book"/>
                <a:sym typeface="Aktifo-A-Book"/>
              </a:defRPr>
            </a:pPr>
            <a:r>
              <a:rPr lang="en-US" b="1" dirty="0" smtClean="0"/>
              <a:t>Men</a:t>
            </a:r>
            <a:r>
              <a:rPr lang="en-US" b="1" dirty="0"/>
              <a:t>: </a:t>
            </a:r>
            <a:r>
              <a:rPr lang="en-US" dirty="0"/>
              <a:t>296 people (5.8</a:t>
            </a:r>
            <a:r>
              <a:rPr lang="en-US" dirty="0" smtClean="0"/>
              <a:t>%)</a:t>
            </a:r>
            <a:endParaRPr lang="uk-UA" dirty="0" smtClean="0"/>
          </a:p>
          <a:p>
            <a:pPr marL="228600" indent="-228600" defTabSz="457200">
              <a:lnSpc>
                <a:spcPts val="1500"/>
              </a:lnSpc>
              <a:spcBef>
                <a:spcPts val="0"/>
              </a:spcBef>
              <a:buClr>
                <a:srgbClr val="00A0D6"/>
              </a:buClr>
              <a:buSzPct val="100000"/>
              <a:buChar char="•"/>
              <a:defRPr sz="1200">
                <a:latin typeface="Aktifo-A-Book"/>
                <a:ea typeface="Aktifo-A-Book"/>
                <a:cs typeface="Aktifo-A-Book"/>
                <a:sym typeface="Aktifo-A-Book"/>
              </a:defRPr>
            </a:pPr>
            <a:endParaRPr lang="uk-UA" dirty="0" smtClean="0"/>
          </a:p>
          <a:p>
            <a:pPr marL="228600" indent="-228600" defTabSz="457200">
              <a:lnSpc>
                <a:spcPts val="1500"/>
              </a:lnSpc>
              <a:spcBef>
                <a:spcPts val="0"/>
              </a:spcBef>
              <a:buClr>
                <a:srgbClr val="00A0D6"/>
              </a:buClr>
              <a:buSzPct val="100000"/>
              <a:buChar char="•"/>
              <a:defRPr sz="1200">
                <a:latin typeface="Aktifo-A-Book"/>
                <a:ea typeface="Aktifo-A-Book"/>
                <a:cs typeface="Aktifo-A-Book"/>
                <a:sym typeface="Aktifo-A-Book"/>
              </a:defRPr>
            </a:pPr>
            <a:r>
              <a:rPr lang="en-US" b="1" dirty="0" smtClean="0"/>
              <a:t>Prefer </a:t>
            </a:r>
            <a:r>
              <a:rPr lang="en-US" b="1" dirty="0"/>
              <a:t>not to answer</a:t>
            </a:r>
            <a:r>
              <a:rPr lang="en-US" dirty="0"/>
              <a:t>: 40 people (0.8%)</a:t>
            </a:r>
            <a:endParaRPr dirty="0"/>
          </a:p>
        </p:txBody>
      </p:sp>
      <p:pic>
        <p:nvPicPr>
          <p:cNvPr id="244" name="вставленный-фильм.png" descr="вставленный-фильм.png"/>
          <p:cNvPicPr>
            <a:picLocks noChangeAspect="1"/>
          </p:cNvPicPr>
          <p:nvPr/>
        </p:nvPicPr>
        <p:blipFill>
          <a:blip r:embed="rId6"/>
          <a:srcRect t="75104"/>
          <a:stretch>
            <a:fillRect/>
          </a:stretch>
        </p:blipFill>
        <p:spPr>
          <a:xfrm>
            <a:off x="3969682" y="4100211"/>
            <a:ext cx="2460186" cy="612485"/>
          </a:xfrm>
          <a:prstGeom prst="rect">
            <a:avLst/>
          </a:prstGeom>
          <a:ln w="3175">
            <a:miter lim="400000"/>
          </a:ln>
          <a:effectLst>
            <a:outerShdw blurRad="355600" rotWithShape="0">
              <a:srgbClr val="000000">
                <a:alpha val="75000"/>
              </a:srgbClr>
            </a:outerShdw>
          </a:effectLst>
        </p:spPr>
      </p:pic>
      <p:graphicFrame>
        <p:nvGraphicFramePr>
          <p:cNvPr id="245" name="2D‑кольцевая диаграмма"/>
          <p:cNvGraphicFramePr/>
          <p:nvPr/>
        </p:nvGraphicFramePr>
        <p:xfrm>
          <a:off x="3969703" y="2252405"/>
          <a:ext cx="2460186" cy="2460186"/>
        </p:xfrm>
        <a:graphic>
          <a:graphicData uri="http://schemas.openxmlformats.org/drawingml/2006/chart">
            <c:chart xmlns:c="http://schemas.openxmlformats.org/drawingml/2006/chart" xmlns:r="http://schemas.openxmlformats.org/officeDocument/2006/relationships" r:id="rId7"/>
          </a:graphicData>
        </a:graphic>
      </p:graphicFrame>
      <p:sp>
        <p:nvSpPr>
          <p:cNvPr id="246" name="Кружок"/>
          <p:cNvSpPr/>
          <p:nvPr/>
        </p:nvSpPr>
        <p:spPr>
          <a:xfrm>
            <a:off x="3937000" y="3619475"/>
            <a:ext cx="163644" cy="163645"/>
          </a:xfrm>
          <a:prstGeom prst="ellipse">
            <a:avLst/>
          </a:prstGeom>
          <a:solidFill>
            <a:srgbClr val="73BFFA"/>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47" name="Кружок"/>
          <p:cNvSpPr/>
          <p:nvPr/>
        </p:nvSpPr>
        <p:spPr>
          <a:xfrm>
            <a:off x="5955901" y="2500044"/>
            <a:ext cx="163645" cy="163645"/>
          </a:xfrm>
          <a:prstGeom prst="ellipse">
            <a:avLst/>
          </a:prstGeom>
          <a:solidFill>
            <a:srgbClr val="489FF8"/>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48" name="Кружок"/>
          <p:cNvSpPr/>
          <p:nvPr/>
        </p:nvSpPr>
        <p:spPr>
          <a:xfrm>
            <a:off x="6121400" y="2718139"/>
            <a:ext cx="163644" cy="163645"/>
          </a:xfrm>
          <a:prstGeom prst="ellipse">
            <a:avLst/>
          </a:prstGeom>
          <a:solidFill>
            <a:srgbClr val="306EAC"/>
          </a:solidFill>
          <a:ln w="25400">
            <a:solidFill>
              <a:srgbClr val="FFFFFF"/>
            </a:solidFill>
            <a:miter lim="400000"/>
          </a:ln>
          <a:effectLst>
            <a:outerShdw blurRad="63500" dist="25400" dir="5400000" rotWithShape="0">
              <a:srgbClr val="000000">
                <a:alpha val="50000"/>
              </a:srgbClr>
            </a:outerShdw>
          </a:effectLst>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49" name="Жінки"/>
          <p:cNvSpPr txBox="1"/>
          <p:nvPr/>
        </p:nvSpPr>
        <p:spPr>
          <a:xfrm>
            <a:off x="3365851" y="3233580"/>
            <a:ext cx="1229742" cy="12812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t>Жінки</a:t>
            </a:r>
          </a:p>
        </p:txBody>
      </p:sp>
      <p:sp>
        <p:nvSpPr>
          <p:cNvPr id="250" name="Чоловіки"/>
          <p:cNvSpPr txBox="1"/>
          <p:nvPr/>
        </p:nvSpPr>
        <p:spPr>
          <a:xfrm>
            <a:off x="6000530" y="2086651"/>
            <a:ext cx="1229742" cy="12812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t>Чоловіки</a:t>
            </a:r>
          </a:p>
        </p:txBody>
      </p:sp>
      <p:sp>
        <p:nvSpPr>
          <p:cNvPr id="251" name="Волію не відповідати"/>
          <p:cNvSpPr txBox="1"/>
          <p:nvPr/>
        </p:nvSpPr>
        <p:spPr>
          <a:xfrm>
            <a:off x="6186147" y="2283639"/>
            <a:ext cx="991427" cy="23579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127000" indent="-127000" defTabSz="457200">
              <a:lnSpc>
                <a:spcPct val="80000"/>
              </a:lnSpc>
              <a:spcBef>
                <a:spcPts val="0"/>
              </a:spcBef>
              <a:buClr>
                <a:srgbClr val="00A0D6"/>
              </a:buClr>
              <a:buSzPct val="100000"/>
              <a:buChar char="•"/>
              <a:defRPr sz="800" b="1">
                <a:latin typeface="Aktifo-A-Book"/>
                <a:ea typeface="Aktifo-A-Book"/>
                <a:cs typeface="Aktifo-A-Book"/>
                <a:sym typeface="Aktifo-A-Book"/>
              </a:defRPr>
            </a:lvl1pPr>
          </a:lstStyle>
          <a:p>
            <a:r>
              <a:t>Волію не відповідати</a:t>
            </a:r>
          </a:p>
        </p:txBody>
      </p:sp>
      <p:sp>
        <p:nvSpPr>
          <p:cNvPr id="252" name="4"/>
          <p:cNvSpPr txBox="1"/>
          <p:nvPr/>
        </p:nvSpPr>
        <p:spPr>
          <a:xfrm>
            <a:off x="6910475" y="100367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4</a:t>
            </a:r>
          </a:p>
        </p:txBody>
      </p:sp>
      <p:sp>
        <p:nvSpPr>
          <p:cNvPr id="253" name="Линия"/>
          <p:cNvSpPr/>
          <p:nvPr/>
        </p:nvSpPr>
        <p:spPr>
          <a:xfrm>
            <a:off x="549487" y="10137637"/>
            <a:ext cx="6245649"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254" name="Рисунок 2.…"/>
          <p:cNvSpPr txBox="1"/>
          <p:nvPr/>
        </p:nvSpPr>
        <p:spPr>
          <a:xfrm>
            <a:off x="517757" y="4806001"/>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Figure 2. </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Breakdown </a:t>
            </a:r>
            <a:r>
              <a:rPr lang="en-US" dirty="0"/>
              <a:t>of respondents by gender</a:t>
            </a:r>
            <a:endParaRPr dirty="0"/>
          </a:p>
        </p:txBody>
      </p:sp>
      <p:sp>
        <p:nvSpPr>
          <p:cNvPr id="255" name="Жінки склали переважну більшість опитаних - понад 9 з 10 респондентів. Що свідчить про значне домінування жіночого персоналу в тих сферах, які були основною аудиторією дослідження (фахівці ІРЦ, освітяни).Також, висока частка жінок серед респондентів-бать"/>
          <p:cNvSpPr txBox="1"/>
          <p:nvPr/>
        </p:nvSpPr>
        <p:spPr>
          <a:xfrm>
            <a:off x="522172" y="5364362"/>
            <a:ext cx="6482886"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rPr lang="en-US" dirty="0"/>
              <a:t>Women constituted the vast majority of respondents – more than 9 out of 10. This indicates a significant predominance of female staff in the areas that were the main focus of the study (IRC specialists, educators). Also, the high proportion of women among the respondents who are parents further indicates that it is women who predominantly perform the functions of caring for and supporting children with special educational needs and disabilities.</a:t>
            </a:r>
            <a:endParaRPr dirty="0"/>
          </a:p>
        </p:txBody>
      </p:sp>
      <p:sp>
        <p:nvSpPr>
          <p:cNvPr id="256" name="Розподіл респондентів за віком:"/>
          <p:cNvSpPr txBox="1"/>
          <p:nvPr/>
        </p:nvSpPr>
        <p:spPr>
          <a:xfrm>
            <a:off x="511407" y="6815641"/>
            <a:ext cx="3353528" cy="2069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b="1">
                <a:latin typeface="Aktifo-A-Book"/>
                <a:ea typeface="Aktifo-A-Book"/>
                <a:cs typeface="Aktifo-A-Book"/>
                <a:sym typeface="Aktifo-A-Book"/>
              </a:defRPr>
            </a:lvl1pPr>
          </a:lstStyle>
          <a:p>
            <a:r>
              <a:rPr lang="en-US"/>
              <a:t>Breakdown of respondents by age:</a:t>
            </a:r>
            <a:endParaRPr dirty="0"/>
          </a:p>
        </p:txBody>
      </p:sp>
      <p:sp>
        <p:nvSpPr>
          <p:cNvPr id="257" name="до 18 років…"/>
          <p:cNvSpPr txBox="1"/>
          <p:nvPr/>
        </p:nvSpPr>
        <p:spPr>
          <a:xfrm>
            <a:off x="517757" y="7108992"/>
            <a:ext cx="1776928" cy="7704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dirty="0" smtClean="0"/>
              <a:t>under </a:t>
            </a:r>
            <a:r>
              <a:rPr lang="en-US" dirty="0"/>
              <a:t>18 years old 24 people (0.5%)</a:t>
            </a:r>
            <a:r>
              <a:rPr lang="en-US" dirty="0" smtClean="0"/>
              <a:t>18–25</a:t>
            </a:r>
            <a:endParaRPr lang="uk-UA" dirty="0" smtClean="0"/>
          </a:p>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endParaRPr lang="uk-UA" dirty="0"/>
          </a:p>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dirty="0" smtClean="0"/>
              <a:t> </a:t>
            </a:r>
            <a:r>
              <a:rPr lang="en-US" dirty="0"/>
              <a:t>years old 129 people (2.5%)</a:t>
            </a:r>
            <a:endParaRPr dirty="0"/>
          </a:p>
        </p:txBody>
      </p:sp>
      <p:sp>
        <p:nvSpPr>
          <p:cNvPr id="258" name="26–35 років…"/>
          <p:cNvSpPr txBox="1"/>
          <p:nvPr/>
        </p:nvSpPr>
        <p:spPr>
          <a:xfrm>
            <a:off x="2839784" y="7108992"/>
            <a:ext cx="1847663" cy="7704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dirty="0"/>
              <a:t>26–35 years old 1,360 people (26.6</a:t>
            </a:r>
            <a:r>
              <a:rPr lang="en-US" dirty="0" smtClean="0"/>
              <a:t>%) </a:t>
            </a:r>
          </a:p>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endParaRPr lang="en-US" dirty="0"/>
          </a:p>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dirty="0" smtClean="0"/>
              <a:t>36–45 </a:t>
            </a:r>
            <a:r>
              <a:rPr lang="en-US" dirty="0"/>
              <a:t>years old 1,935 people (37.9%)</a:t>
            </a:r>
            <a:endParaRPr dirty="0"/>
          </a:p>
        </p:txBody>
      </p:sp>
      <p:sp>
        <p:nvSpPr>
          <p:cNvPr id="259" name="46–59 років…"/>
          <p:cNvSpPr txBox="1"/>
          <p:nvPr/>
        </p:nvSpPr>
        <p:spPr>
          <a:xfrm>
            <a:off x="5407891" y="7108992"/>
            <a:ext cx="1776929" cy="77045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dirty="0"/>
              <a:t>46–59 years old 1,340 people (26.3</a:t>
            </a:r>
            <a:r>
              <a:rPr lang="en-US" dirty="0" smtClean="0"/>
              <a:t>%) </a:t>
            </a:r>
          </a:p>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endParaRPr lang="en-US" dirty="0"/>
          </a:p>
          <a:p>
            <a:pPr marL="228600" indent="-228600" algn="just" defTabSz="457200">
              <a:lnSpc>
                <a:spcPct val="80000"/>
              </a:lnSpc>
              <a:spcBef>
                <a:spcPts val="0"/>
              </a:spcBef>
              <a:buClr>
                <a:srgbClr val="00A0D6"/>
              </a:buClr>
              <a:buSzPct val="100000"/>
              <a:buChar char="•"/>
              <a:defRPr sz="1200">
                <a:latin typeface="Aktifo-A-Book"/>
                <a:ea typeface="Aktifo-A-Book"/>
                <a:cs typeface="Aktifo-A-Book"/>
                <a:sym typeface="Aktifo-A-Book"/>
              </a:defRPr>
            </a:pPr>
            <a:r>
              <a:rPr lang="en-US" dirty="0" smtClean="0"/>
              <a:t>60 </a:t>
            </a:r>
            <a:r>
              <a:rPr lang="en-US" dirty="0"/>
              <a:t>years old and older 315 people (6.2%)</a:t>
            </a:r>
            <a:endParaRPr dirty="0"/>
          </a:p>
        </p:txBody>
      </p:sp>
      <p:graphicFrame>
        <p:nvGraphicFramePr>
          <p:cNvPr id="260" name="Двухмерная столбчатая диаграмма"/>
          <p:cNvGraphicFramePr/>
          <p:nvPr/>
        </p:nvGraphicFramePr>
        <p:xfrm>
          <a:off x="664025" y="7828764"/>
          <a:ext cx="6309430" cy="2348431"/>
        </p:xfrm>
        <a:graphic>
          <a:graphicData uri="http://schemas.openxmlformats.org/drawingml/2006/chart">
            <c:chart xmlns:c="http://schemas.openxmlformats.org/drawingml/2006/chart" xmlns:r="http://schemas.openxmlformats.org/officeDocument/2006/relationships" r:id="rId8"/>
          </a:graphicData>
        </a:graphic>
      </p:graphicFrame>
      <p:sp>
        <p:nvSpPr>
          <p:cNvPr id="261" name="2 000…"/>
          <p:cNvSpPr txBox="1"/>
          <p:nvPr/>
        </p:nvSpPr>
        <p:spPr>
          <a:xfrm>
            <a:off x="368532" y="8075214"/>
            <a:ext cx="469145" cy="165817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70000"/>
              </a:lnSpc>
              <a:spcBef>
                <a:spcPts val="0"/>
              </a:spcBef>
              <a:defRPr sz="800">
                <a:solidFill>
                  <a:srgbClr val="929292"/>
                </a:solidFill>
                <a:latin typeface="Aktifo-A-Book"/>
                <a:ea typeface="Aktifo-A-Book"/>
                <a:cs typeface="Aktifo-A-Book"/>
                <a:sym typeface="Aktifo-A-Book"/>
              </a:defRPr>
            </a:pPr>
            <a:r>
              <a:t>2 000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1 750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1 500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1 250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1 000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750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500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250</a:t>
            </a:r>
          </a:p>
          <a:p>
            <a:pPr algn="r" defTabSz="457200">
              <a:lnSpc>
                <a:spcPct val="70000"/>
              </a:lnSpc>
              <a:spcBef>
                <a:spcPts val="0"/>
              </a:spcBef>
              <a:defRPr sz="800">
                <a:solidFill>
                  <a:srgbClr val="929292"/>
                </a:solidFill>
                <a:latin typeface="Aktifo-A-Book"/>
                <a:ea typeface="Aktifo-A-Book"/>
                <a:cs typeface="Aktifo-A-Book"/>
                <a:sym typeface="Aktifo-A-Book"/>
              </a:defRPr>
            </a:pPr>
            <a:endParaRPr/>
          </a:p>
          <a:p>
            <a:pPr algn="r" defTabSz="457200">
              <a:lnSpc>
                <a:spcPct val="70000"/>
              </a:lnSpc>
              <a:spcBef>
                <a:spcPts val="0"/>
              </a:spcBef>
              <a:defRPr sz="800">
                <a:solidFill>
                  <a:srgbClr val="929292"/>
                </a:solidFill>
                <a:latin typeface="Aktifo-A-Book"/>
                <a:ea typeface="Aktifo-A-Book"/>
                <a:cs typeface="Aktifo-A-Book"/>
                <a:sym typeface="Aktifo-A-Book"/>
              </a:defRPr>
            </a:pPr>
            <a:r>
              <a:t>0</a:t>
            </a:r>
          </a:p>
        </p:txBody>
      </p:sp>
      <p:sp>
        <p:nvSpPr>
          <p:cNvPr id="262" name="до 18 років"/>
          <p:cNvSpPr txBox="1"/>
          <p:nvPr/>
        </p:nvSpPr>
        <p:spPr>
          <a:xfrm>
            <a:off x="1171442" y="9766674"/>
            <a:ext cx="469145" cy="1056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600">
                <a:latin typeface="Aktifo-A-Book"/>
                <a:ea typeface="Aktifo-A-Book"/>
                <a:cs typeface="Aktifo-A-Book"/>
                <a:sym typeface="Aktifo-A-Book"/>
              </a:defRPr>
            </a:lvl1pPr>
          </a:lstStyle>
          <a:p>
            <a:r>
              <a:rPr lang="en-US" dirty="0"/>
              <a:t>under 18</a:t>
            </a:r>
            <a:endParaRPr dirty="0"/>
          </a:p>
        </p:txBody>
      </p:sp>
      <p:sp>
        <p:nvSpPr>
          <p:cNvPr id="263" name="18 - 25 років"/>
          <p:cNvSpPr txBox="1"/>
          <p:nvPr/>
        </p:nvSpPr>
        <p:spPr>
          <a:xfrm>
            <a:off x="2160456" y="9766674"/>
            <a:ext cx="604589" cy="1056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600">
                <a:latin typeface="Aktifo-A-Book"/>
                <a:ea typeface="Aktifo-A-Book"/>
                <a:cs typeface="Aktifo-A-Book"/>
                <a:sym typeface="Aktifo-A-Book"/>
              </a:defRPr>
            </a:lvl1pPr>
          </a:lstStyle>
          <a:p>
            <a:r>
              <a:rPr lang="en-US" dirty="0"/>
              <a:t>18 - 25 years old</a:t>
            </a:r>
            <a:endParaRPr dirty="0"/>
          </a:p>
        </p:txBody>
      </p:sp>
      <p:sp>
        <p:nvSpPr>
          <p:cNvPr id="264" name="26 - 35 років"/>
          <p:cNvSpPr txBox="1"/>
          <p:nvPr/>
        </p:nvSpPr>
        <p:spPr>
          <a:xfrm>
            <a:off x="3133506" y="9766674"/>
            <a:ext cx="604589" cy="1056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600">
                <a:latin typeface="Aktifo-A-Book"/>
                <a:ea typeface="Aktifo-A-Book"/>
                <a:cs typeface="Aktifo-A-Book"/>
                <a:sym typeface="Aktifo-A-Book"/>
              </a:defRPr>
            </a:lvl1pPr>
          </a:lstStyle>
          <a:p>
            <a:r>
              <a:rPr lang="en-US" dirty="0"/>
              <a:t>26 - 35 years old</a:t>
            </a:r>
            <a:endParaRPr dirty="0"/>
          </a:p>
        </p:txBody>
      </p:sp>
      <p:sp>
        <p:nvSpPr>
          <p:cNvPr id="265" name="36 - 45 років"/>
          <p:cNvSpPr txBox="1"/>
          <p:nvPr/>
        </p:nvSpPr>
        <p:spPr>
          <a:xfrm>
            <a:off x="4169587" y="9766674"/>
            <a:ext cx="604589" cy="1056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600">
                <a:latin typeface="Aktifo-A-Book"/>
                <a:ea typeface="Aktifo-A-Book"/>
                <a:cs typeface="Aktifo-A-Book"/>
                <a:sym typeface="Aktifo-A-Book"/>
              </a:defRPr>
            </a:lvl1pPr>
          </a:lstStyle>
          <a:p>
            <a:r>
              <a:rPr lang="en-US" dirty="0"/>
              <a:t>36 - 45 years old</a:t>
            </a:r>
            <a:endParaRPr dirty="0"/>
          </a:p>
        </p:txBody>
      </p:sp>
      <p:sp>
        <p:nvSpPr>
          <p:cNvPr id="266" name="46 - 59 років"/>
          <p:cNvSpPr txBox="1"/>
          <p:nvPr/>
        </p:nvSpPr>
        <p:spPr>
          <a:xfrm>
            <a:off x="5180268" y="9766674"/>
            <a:ext cx="604590" cy="1056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600">
                <a:latin typeface="Aktifo-A-Book"/>
                <a:ea typeface="Aktifo-A-Book"/>
                <a:cs typeface="Aktifo-A-Book"/>
                <a:sym typeface="Aktifo-A-Book"/>
              </a:defRPr>
            </a:lvl1pPr>
          </a:lstStyle>
          <a:p>
            <a:r>
              <a:rPr lang="en-US" dirty="0"/>
              <a:t>46 - 59 years old</a:t>
            </a:r>
            <a:endParaRPr dirty="0"/>
          </a:p>
        </p:txBody>
      </p:sp>
      <p:sp>
        <p:nvSpPr>
          <p:cNvPr id="267" name="60 років і більше"/>
          <p:cNvSpPr txBox="1"/>
          <p:nvPr/>
        </p:nvSpPr>
        <p:spPr>
          <a:xfrm>
            <a:off x="6113060" y="9766674"/>
            <a:ext cx="807707" cy="1056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600">
                <a:latin typeface="Aktifo-A-Book"/>
                <a:ea typeface="Aktifo-A-Book"/>
                <a:cs typeface="Aktifo-A-Book"/>
                <a:sym typeface="Aktifo-A-Book"/>
              </a:defRPr>
            </a:lvl1pPr>
          </a:lstStyle>
          <a:p>
            <a:r>
              <a:rPr lang="en-US" dirty="0"/>
              <a:t>60 years and older</a:t>
            </a:r>
            <a:endParaRPr dirty="0"/>
          </a:p>
        </p:txBody>
      </p:sp>
      <p:sp>
        <p:nvSpPr>
          <p:cNvPr id="268" name="Вікові групи"/>
          <p:cNvSpPr txBox="1"/>
          <p:nvPr/>
        </p:nvSpPr>
        <p:spPr>
          <a:xfrm>
            <a:off x="516127" y="9753974"/>
            <a:ext cx="604590" cy="10565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600">
                <a:latin typeface="Aktifo-A-SemiBold"/>
                <a:ea typeface="Aktifo-A-SemiBold"/>
                <a:cs typeface="Aktifo-A-SemiBold"/>
                <a:sym typeface="Aktifo-A-SemiBold"/>
              </a:defRPr>
            </a:lvl1pPr>
          </a:lstStyle>
          <a:p>
            <a:r>
              <a:rPr lang="en-US" dirty="0"/>
              <a:t>Age groups</a:t>
            </a:r>
            <a:endParaRPr dirty="0"/>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0"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951"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954" name="Сгруппировать"/>
          <p:cNvGrpSpPr/>
          <p:nvPr/>
        </p:nvGrpSpPr>
        <p:grpSpPr>
          <a:xfrm>
            <a:off x="4747383" y="675982"/>
            <a:ext cx="2278082" cy="433283"/>
            <a:chOff x="0" y="0"/>
            <a:chExt cx="2278080" cy="433281"/>
          </a:xfrm>
        </p:grpSpPr>
        <p:pic>
          <p:nvPicPr>
            <p:cNvPr id="952"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953"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955" name="40"/>
          <p:cNvSpPr txBox="1"/>
          <p:nvPr/>
        </p:nvSpPr>
        <p:spPr>
          <a:xfrm>
            <a:off x="6821952" y="10031742"/>
            <a:ext cx="32800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40</a:t>
            </a:r>
          </a:p>
        </p:txBody>
      </p:sp>
      <p:sp>
        <p:nvSpPr>
          <p:cNvPr id="956" name="Линия"/>
          <p:cNvSpPr/>
          <p:nvPr/>
        </p:nvSpPr>
        <p:spPr>
          <a:xfrm>
            <a:off x="549487" y="10137637"/>
            <a:ext cx="6187232"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957" name="6. Для громадських організацій, волонтерів, донорів:…"/>
          <p:cNvSpPr txBox="1"/>
          <p:nvPr/>
        </p:nvSpPr>
        <p:spPr>
          <a:xfrm>
            <a:off x="525240" y="1166651"/>
            <a:ext cx="6455220" cy="399595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b="1">
                <a:latin typeface="Aktifo-A-Book"/>
                <a:ea typeface="Aktifo-A-Book"/>
                <a:cs typeface="Aktifo-A-Book"/>
                <a:sym typeface="Aktifo-A-Book"/>
              </a:defRPr>
            </a:pPr>
            <a:r>
              <a:rPr dirty="0">
                <a:solidFill>
                  <a:srgbClr val="00A0D6"/>
                </a:solidFill>
              </a:rPr>
              <a:t>6.</a:t>
            </a:r>
            <a:r>
              <a:rPr dirty="0"/>
              <a:t> </a:t>
            </a:r>
            <a:r>
              <a:rPr lang="en-US" dirty="0" smtClean="0"/>
              <a:t>For </a:t>
            </a:r>
            <a:r>
              <a:rPr lang="en-US" dirty="0"/>
              <a:t>non-governmental organizations, volunteers, donors:</a:t>
            </a:r>
            <a:endParaRPr dirty="0"/>
          </a:p>
          <a:p>
            <a:pPr defTabSz="457200">
              <a:lnSpc>
                <a:spcPct val="80000"/>
              </a:lnSpc>
              <a:spcBef>
                <a:spcPts val="0"/>
              </a:spcBef>
              <a:defRPr sz="1400" b="1">
                <a:latin typeface="Aktifo-A-Book"/>
                <a:ea typeface="Aktifo-A-Book"/>
                <a:cs typeface="Aktifo-A-Book"/>
                <a:sym typeface="Aktifo-A-Book"/>
              </a:defRPr>
            </a:pPr>
            <a:endParaRPr b="0" dirty="0"/>
          </a:p>
          <a:p>
            <a:pPr defTabSz="457200">
              <a:lnSpc>
                <a:spcPct val="80000"/>
              </a:lnSpc>
              <a:spcBef>
                <a:spcPts val="0"/>
              </a:spcBef>
              <a:defRPr sz="1400" b="1">
                <a:latin typeface="Aktifo-A-Book"/>
                <a:ea typeface="Aktifo-A-Book"/>
                <a:cs typeface="Aktifo-A-Book"/>
                <a:sym typeface="Aktifo-A-Book"/>
              </a:defRPr>
            </a:pPr>
            <a:r>
              <a:rPr lang="en-US" dirty="0" smtClean="0"/>
              <a:t>Support </a:t>
            </a:r>
            <a:r>
              <a:rPr lang="en-US" dirty="0"/>
              <a:t>low-income communities:</a:t>
            </a:r>
            <a:endParaRPr b="0" dirty="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In </a:t>
            </a:r>
            <a:r>
              <a:rPr lang="en-US" dirty="0"/>
              <a:t>particular, in providing teaching materials and improving the qualifications of teachers.</a:t>
            </a:r>
            <a:endParaRPr dirty="0"/>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smtClean="0"/>
              <a:t>Conduct </a:t>
            </a:r>
            <a:r>
              <a:rPr lang="en-US" dirty="0"/>
              <a:t>advocacy campaigns locally:</a:t>
            </a:r>
            <a:endParaRPr b="0"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Explain </a:t>
            </a:r>
            <a:r>
              <a:rPr lang="en-US" dirty="0"/>
              <a:t>the benefits of inclusive education</a:t>
            </a:r>
            <a:r>
              <a:rPr lang="en-US" dirty="0" smtClean="0"/>
              <a:t>;</a:t>
            </a:r>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Counter </a:t>
            </a:r>
            <a:r>
              <a:rPr lang="en-US" dirty="0"/>
              <a:t>stigma and discrimination.</a:t>
            </a:r>
            <a:endParaRPr dirty="0"/>
          </a:p>
          <a:p>
            <a:pPr defTabSz="457200">
              <a:lnSpc>
                <a:spcPct val="80000"/>
              </a:lnSpc>
              <a:spcBef>
                <a:spcPts val="0"/>
              </a:spcBef>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smtClean="0"/>
              <a:t>Engage </a:t>
            </a:r>
            <a:r>
              <a:rPr lang="en-US" dirty="0"/>
              <a:t>communities in joint planning:</a:t>
            </a:r>
            <a:endParaRPr b="0"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Organize </a:t>
            </a:r>
            <a:r>
              <a:rPr lang="en-US" dirty="0"/>
              <a:t>round tables, public discussions, forums.</a:t>
            </a:r>
            <a:endParaRPr dirty="0"/>
          </a:p>
          <a:p>
            <a:pPr defTabSz="457200">
              <a:lnSpc>
                <a:spcPct val="80000"/>
              </a:lnSpc>
              <a:spcBef>
                <a:spcPts val="0"/>
              </a:spcBef>
              <a:defRPr sz="1400">
                <a:latin typeface="Aktifo-A-Book"/>
                <a:ea typeface="Aktifo-A-Book"/>
                <a:cs typeface="Aktifo-A-Book"/>
                <a:sym typeface="Aktifo-A-Book"/>
              </a:defRPr>
            </a:pPr>
            <a:endParaRPr dirty="0"/>
          </a:p>
          <a:p>
            <a:pPr algn="just" defTabSz="457200">
              <a:lnSpc>
                <a:spcPct val="80000"/>
              </a:lnSpc>
              <a:spcBef>
                <a:spcPts val="0"/>
              </a:spcBef>
              <a:defRPr sz="1400" b="1">
                <a:latin typeface="Aktifo-A-Book"/>
                <a:ea typeface="Aktifo-A-Book"/>
                <a:cs typeface="Aktifo-A-Book"/>
                <a:sym typeface="Aktifo-A-Book"/>
              </a:defRPr>
            </a:pPr>
            <a:r>
              <a:rPr lang="en-US" dirty="0" smtClean="0"/>
              <a:t>Conduct </a:t>
            </a:r>
            <a:r>
              <a:rPr lang="en-US" dirty="0"/>
              <a:t>training for support teams to develop a shared vision, common goals, and coordinated action toward quality inclusion.</a:t>
            </a:r>
            <a:endParaRPr dirty="0" smtClean="0"/>
          </a:p>
          <a:p>
            <a:pPr algn="just" defTabSz="457200">
              <a:lnSpc>
                <a:spcPct val="80000"/>
              </a:lnSpc>
              <a:spcBef>
                <a:spcPts val="0"/>
              </a:spcBef>
              <a:defRPr sz="1400" b="1">
                <a:latin typeface="Aktifo-A-Book"/>
                <a:ea typeface="Aktifo-A-Book"/>
                <a:cs typeface="Aktifo-A-Book"/>
                <a:sym typeface="Aktifo-A-Book"/>
              </a:defRPr>
            </a:pPr>
            <a:endParaRPr b="0" dirty="0"/>
          </a:p>
          <a:p>
            <a:pPr defTabSz="457200">
              <a:lnSpc>
                <a:spcPct val="80000"/>
              </a:lnSpc>
              <a:spcBef>
                <a:spcPts val="0"/>
              </a:spcBef>
              <a:defRPr sz="1400" b="1">
                <a:latin typeface="Aktifo-A-Book"/>
                <a:ea typeface="Aktifo-A-Book"/>
                <a:cs typeface="Aktifo-A-Book"/>
                <a:sym typeface="Aktifo-A-Book"/>
              </a:defRPr>
            </a:pPr>
            <a:r>
              <a:rPr dirty="0">
                <a:solidFill>
                  <a:srgbClr val="00A0D6"/>
                </a:solidFill>
              </a:rPr>
              <a:t>7. </a:t>
            </a:r>
            <a:r>
              <a:rPr lang="en-US" dirty="0" smtClean="0"/>
              <a:t>For </a:t>
            </a:r>
            <a:r>
              <a:rPr lang="en-US" dirty="0"/>
              <a:t>the state / Ministry of Education and Science of Ukraine</a:t>
            </a:r>
            <a:endParaRPr dirty="0"/>
          </a:p>
          <a:p>
            <a:pPr defTabSz="457200">
              <a:lnSpc>
                <a:spcPct val="80000"/>
              </a:lnSpc>
              <a:spcBef>
                <a:spcPts val="0"/>
              </a:spcBef>
              <a:defRPr sz="1400" b="1">
                <a:latin typeface="Aktifo-A-Book"/>
                <a:ea typeface="Aktifo-A-Book"/>
                <a:cs typeface="Aktifo-A-Book"/>
                <a:sym typeface="Aktifo-A-Book"/>
              </a:defRPr>
            </a:pPr>
            <a:endParaRPr b="0" dirty="0"/>
          </a:p>
          <a:p>
            <a:pPr defTabSz="457200">
              <a:lnSpc>
                <a:spcPct val="80000"/>
              </a:lnSpc>
              <a:spcBef>
                <a:spcPts val="0"/>
              </a:spcBef>
              <a:defRPr sz="1400" b="1">
                <a:latin typeface="Aktifo-A-Book"/>
                <a:ea typeface="Aktifo-A-Book"/>
                <a:cs typeface="Aktifo-A-Book"/>
                <a:sym typeface="Aktifo-A-Book"/>
              </a:defRPr>
            </a:pPr>
            <a:r>
              <a:rPr lang="en-US" dirty="0" smtClean="0"/>
              <a:t>Create </a:t>
            </a:r>
            <a:r>
              <a:rPr lang="en-US" dirty="0"/>
              <a:t>a single online platform to support inclusion:</a:t>
            </a:r>
            <a:endParaRPr b="0" dirty="0"/>
          </a:p>
          <a:p>
            <a:pPr marL="5080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fr-FR" dirty="0" smtClean="0"/>
              <a:t>Courses</a:t>
            </a:r>
            <a:r>
              <a:rPr lang="fr-FR" dirty="0"/>
              <a:t>, sample documents, consultations, case studies.</a:t>
            </a:r>
            <a:endParaRPr dirty="0"/>
          </a:p>
          <a:p>
            <a:pPr defTabSz="457200">
              <a:lnSpc>
                <a:spcPct val="80000"/>
              </a:lnSpc>
              <a:spcBef>
                <a:spcPts val="0"/>
              </a:spcBef>
              <a:defRPr sz="1400">
                <a:latin typeface="Aktifo-A-Book"/>
                <a:ea typeface="Aktifo-A-Book"/>
                <a:cs typeface="Aktifo-A-Book"/>
                <a:sym typeface="Aktifo-A-Book"/>
              </a:defRPr>
            </a:pPr>
            <a:endParaRPr dirty="0"/>
          </a:p>
          <a:p>
            <a:pPr defTabSz="457200">
              <a:lnSpc>
                <a:spcPct val="80000"/>
              </a:lnSpc>
              <a:spcBef>
                <a:spcPts val="0"/>
              </a:spcBef>
              <a:defRPr sz="1400" b="1">
                <a:latin typeface="Aktifo-A-Book"/>
                <a:ea typeface="Aktifo-A-Book"/>
                <a:cs typeface="Aktifo-A-Book"/>
                <a:sym typeface="Aktifo-A-Book"/>
              </a:defRPr>
            </a:pPr>
            <a:r>
              <a:rPr lang="en-US" dirty="0" smtClean="0"/>
              <a:t>Provide </a:t>
            </a:r>
            <a:r>
              <a:rPr lang="en-US" dirty="0"/>
              <a:t>subsidies to pay the salaries of teaching assistants and specialists at inclusive resource centers.</a:t>
            </a:r>
            <a:endParaRPr b="0" dirty="0"/>
          </a:p>
        </p:txBody>
      </p:sp>
      <p:sp>
        <p:nvSpPr>
          <p:cNvPr id="958" name="Удосконалити методи оцінювання результатів інклюзивної освіти:"/>
          <p:cNvSpPr txBox="1"/>
          <p:nvPr/>
        </p:nvSpPr>
        <p:spPr>
          <a:xfrm>
            <a:off x="525240" y="5616769"/>
            <a:ext cx="5946019"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Improve methods for evaluating the results of inclusive education:</a:t>
            </a:r>
            <a:endParaRPr b="0" dirty="0"/>
          </a:p>
        </p:txBody>
      </p:sp>
      <p:sp>
        <p:nvSpPr>
          <p:cNvPr id="959" name="Щоб моніторити не лише присутність дитини у школі, а її успіхи та рівень залучення.…"/>
          <p:cNvSpPr txBox="1"/>
          <p:nvPr/>
        </p:nvSpPr>
        <p:spPr>
          <a:xfrm>
            <a:off x="525240" y="6231051"/>
            <a:ext cx="6506020" cy="313417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To </a:t>
            </a:r>
            <a:r>
              <a:rPr lang="en-US" dirty="0"/>
              <a:t>monitor not only the child's attendance at school, but also their progress and level of engagement</a:t>
            </a:r>
            <a:r>
              <a:rPr lang="en-US" dirty="0" smtClean="0"/>
              <a:t>.</a:t>
            </a:r>
          </a:p>
          <a:p>
            <a:pPr marL="5080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dirty="0"/>
          </a:p>
          <a:p>
            <a:pPr algn="just" defTabSz="457200">
              <a:lnSpc>
                <a:spcPct val="80000"/>
              </a:lnSpc>
              <a:spcBef>
                <a:spcPts val="0"/>
              </a:spcBef>
              <a:defRPr sz="1400">
                <a:latin typeface="Aktifo-A-Book"/>
                <a:ea typeface="Aktifo-A-Book"/>
                <a:cs typeface="Aktifo-A-Book"/>
                <a:sym typeface="Aktifo-A-Book"/>
              </a:defRPr>
            </a:pPr>
            <a:r>
              <a:rPr dirty="0"/>
              <a:t> </a:t>
            </a:r>
            <a:r>
              <a:rPr lang="en-US" dirty="0"/>
              <a:t>The results of the study show that inclusive education has become an important issue for communities in the Poltava and </a:t>
            </a:r>
            <a:r>
              <a:rPr lang="en-US" dirty="0" err="1"/>
              <a:t>Kirovohrad</a:t>
            </a:r>
            <a:r>
              <a:rPr lang="en-US" dirty="0"/>
              <a:t> regions. At the same time, its effective implementation requires targeted support at all levels, from improving the regulatory framework to daily practice in schools. The positive attitude of most respondents towards inclusion creates fertile ground for change, but insufficient resources, staff shortages, and weak citizen engagement remain significant </a:t>
            </a:r>
            <a:r>
              <a:rPr lang="en-US" dirty="0" smtClean="0"/>
              <a:t>barriers. Further </a:t>
            </a:r>
            <a:r>
              <a:rPr lang="en-US" dirty="0"/>
              <a:t>implementation of the Strategy until 2029 requires consistent, coordinated efforts by all stakeholders: the state, local authorities, educators, parents, the public, and international partners. Raising awareness, expanding practical support for communities, and ensuring access to quality services for children with special educational needs must become a priority not just in words, but in deeds – through concrete steps, resources, and partnerships. The timely implementation of the recommendations set out in the analytical report will not only remove existing barriers but also make inclusive education a real value for every child, family, and community.</a:t>
            </a:r>
            <a:endParaRPr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0"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271"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274" name="Сгруппировать"/>
          <p:cNvGrpSpPr/>
          <p:nvPr/>
        </p:nvGrpSpPr>
        <p:grpSpPr>
          <a:xfrm>
            <a:off x="4747383" y="675982"/>
            <a:ext cx="2278082" cy="433283"/>
            <a:chOff x="0" y="0"/>
            <a:chExt cx="2278080" cy="433281"/>
          </a:xfrm>
        </p:grpSpPr>
        <p:pic>
          <p:nvPicPr>
            <p:cNvPr id="272"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273"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275" name="Рисунок 3.…"/>
          <p:cNvSpPr txBox="1"/>
          <p:nvPr/>
        </p:nvSpPr>
        <p:spPr>
          <a:xfrm>
            <a:off x="517757" y="1147828"/>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Figure 3. </a:t>
            </a:r>
            <a:endParaRPr lang="en-US"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Breakdown </a:t>
            </a:r>
            <a:r>
              <a:rPr lang="en-US" dirty="0"/>
              <a:t>of respondents by age</a:t>
            </a:r>
            <a:endParaRPr dirty="0"/>
          </a:p>
        </p:txBody>
      </p:sp>
      <p:sp>
        <p:nvSpPr>
          <p:cNvPr id="276" name="5"/>
          <p:cNvSpPr txBox="1"/>
          <p:nvPr/>
        </p:nvSpPr>
        <p:spPr>
          <a:xfrm>
            <a:off x="6910475" y="100367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5</a:t>
            </a:r>
          </a:p>
        </p:txBody>
      </p:sp>
      <p:sp>
        <p:nvSpPr>
          <p:cNvPr id="277" name="Линия"/>
          <p:cNvSpPr/>
          <p:nvPr/>
        </p:nvSpPr>
        <p:spPr>
          <a:xfrm>
            <a:off x="549487" y="10137637"/>
            <a:ext cx="6245649"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278" name="Найчисельніша група - респонденти віком 36-45 років (майже 38%). Разом із групами 26–35 і 46–59 років, ці три категорії охоплюють понад 90% усіх опитаних. Тобто результати дослідження найбільш репрезентують активне доросле населення, зокрема осіб, які, й"/>
          <p:cNvSpPr txBox="1"/>
          <p:nvPr/>
        </p:nvSpPr>
        <p:spPr>
          <a:xfrm>
            <a:off x="549507" y="1689008"/>
            <a:ext cx="6482886" cy="89356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rPr lang="en-US" dirty="0"/>
              <a:t>The largest group consists of respondents aged 36–45 (almost 38%). Together with the 26–35 and 46–59 age groups, these three categories account for over 90% of all respondents. In other words, the results of the study are most representative of the active adult population, particularly those who are likely to be socially or professionally active.</a:t>
            </a:r>
            <a:endParaRPr dirty="0"/>
          </a:p>
        </p:txBody>
      </p:sp>
      <p:sp>
        <p:nvSpPr>
          <p:cNvPr id="279" name="У дослідженні взяли участь 5103 респонденти, серед яких представлено як фахівців у сфері освіти, так і батьків та інших учасників освітнього процесу."/>
          <p:cNvSpPr txBox="1"/>
          <p:nvPr/>
        </p:nvSpPr>
        <p:spPr>
          <a:xfrm>
            <a:off x="549507" y="2729756"/>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rPr lang="en-US" dirty="0"/>
              <a:t>The study involved 5,103 respondents, including education professionals, parents, and other participants in the educational process.</a:t>
            </a:r>
            <a:r>
              <a:rPr dirty="0" smtClean="0"/>
              <a:t>.</a:t>
            </a:r>
            <a:endParaRPr dirty="0"/>
          </a:p>
        </p:txBody>
      </p:sp>
      <p:sp>
        <p:nvSpPr>
          <p:cNvPr id="280" name="Таблиця 1. Розподіл респондентів за соціальними ролями"/>
          <p:cNvSpPr txBox="1"/>
          <p:nvPr/>
        </p:nvSpPr>
        <p:spPr>
          <a:xfrm>
            <a:off x="467964" y="3358221"/>
            <a:ext cx="6515102" cy="20695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ctr" defTabSz="457200">
              <a:lnSpc>
                <a:spcPct val="80000"/>
              </a:lnSpc>
              <a:spcBef>
                <a:spcPts val="0"/>
              </a:spcBef>
              <a:defRPr sz="1400" b="1">
                <a:latin typeface="Aktifo-A-Book"/>
                <a:ea typeface="Aktifo-A-Book"/>
                <a:cs typeface="Aktifo-A-Book"/>
                <a:sym typeface="Aktifo-A-Book"/>
              </a:defRPr>
            </a:pPr>
            <a:r>
              <a:rPr lang="en-US" dirty="0">
                <a:solidFill>
                  <a:schemeClr val="accent1"/>
                </a:solidFill>
              </a:rPr>
              <a:t>Table 1</a:t>
            </a:r>
            <a:r>
              <a:rPr lang="en-US" dirty="0"/>
              <a:t>. Breakdown of respondents by social roles</a:t>
            </a:r>
            <a:endParaRPr dirty="0"/>
          </a:p>
        </p:txBody>
      </p:sp>
      <p:graphicFrame>
        <p:nvGraphicFramePr>
          <p:cNvPr id="281" name="Tаблица 1"/>
          <p:cNvGraphicFramePr/>
          <p:nvPr>
            <p:extLst>
              <p:ext uri="{D42A27DB-BD31-4B8C-83A1-F6EECF244321}">
                <p14:modId xmlns:p14="http://schemas.microsoft.com/office/powerpoint/2010/main" val="3356793593"/>
              </p:ext>
            </p:extLst>
          </p:nvPr>
        </p:nvGraphicFramePr>
        <p:xfrm>
          <a:off x="542581" y="3784704"/>
          <a:ext cx="6482885" cy="3217728"/>
        </p:xfrm>
        <a:graphic>
          <a:graphicData uri="http://schemas.openxmlformats.org/drawingml/2006/table">
            <a:tbl>
              <a:tblPr>
                <a:tableStyleId>{4C3C2611-4C71-4FC5-86AE-919BDF0F9419}</a:tableStyleId>
              </a:tblPr>
              <a:tblGrid>
                <a:gridCol w="3670191">
                  <a:extLst>
                    <a:ext uri="{9D8B030D-6E8A-4147-A177-3AD203B41FA5}">
                      <a16:colId xmlns:a16="http://schemas.microsoft.com/office/drawing/2014/main" val="20000"/>
                    </a:ext>
                  </a:extLst>
                </a:gridCol>
                <a:gridCol w="1149098">
                  <a:extLst>
                    <a:ext uri="{9D8B030D-6E8A-4147-A177-3AD203B41FA5}">
                      <a16:colId xmlns:a16="http://schemas.microsoft.com/office/drawing/2014/main" val="20001"/>
                    </a:ext>
                  </a:extLst>
                </a:gridCol>
                <a:gridCol w="1663596">
                  <a:extLst>
                    <a:ext uri="{9D8B030D-6E8A-4147-A177-3AD203B41FA5}">
                      <a16:colId xmlns:a16="http://schemas.microsoft.com/office/drawing/2014/main" val="20002"/>
                    </a:ext>
                  </a:extLst>
                </a:gridCol>
              </a:tblGrid>
              <a:tr h="322928">
                <a:tc>
                  <a:txBody>
                    <a:bodyPr/>
                    <a:lstStyle/>
                    <a:p>
                      <a:pPr defTabSz="457200">
                        <a:lnSpc>
                          <a:spcPct val="100000"/>
                        </a:lnSpc>
                        <a:spcBef>
                          <a:spcPts val="1000"/>
                        </a:spcBef>
                        <a:defRPr sz="1800"/>
                      </a:pPr>
                      <a:r>
                        <a:rPr lang="en-US" sz="1400" b="1" dirty="0" smtClean="0">
                          <a:latin typeface="Aktifo-A-Book"/>
                          <a:ea typeface="Aktifo-A-Book"/>
                          <a:cs typeface="Aktifo-A-Book"/>
                          <a:sym typeface="Aktifo-A-Book"/>
                        </a:rPr>
                        <a:t>Category of respondents</a:t>
                      </a:r>
                      <a:endParaRPr sz="1400" b="1" dirty="0">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chemeClr val="accent1">
                        <a:lumOff val="16847"/>
                      </a:schemeClr>
                    </a:solidFill>
                  </a:tcPr>
                </a:tc>
                <a:tc>
                  <a:txBody>
                    <a:bodyPr/>
                    <a:lstStyle/>
                    <a:p>
                      <a:pPr defTabSz="457200">
                        <a:lnSpc>
                          <a:spcPct val="100000"/>
                        </a:lnSpc>
                        <a:spcBef>
                          <a:spcPts val="1000"/>
                        </a:spcBef>
                        <a:defRPr sz="1800"/>
                      </a:pPr>
                      <a:r>
                        <a:rPr lang="en-US" sz="1400" b="1" dirty="0" smtClean="0">
                          <a:latin typeface="Aktifo-A-Book"/>
                          <a:ea typeface="Aktifo-A-Book"/>
                          <a:cs typeface="Aktifo-A-Book"/>
                          <a:sym typeface="Aktifo-A-Book"/>
                        </a:rPr>
                        <a:t>Number of</a:t>
                      </a:r>
                      <a:endParaRPr sz="1400" b="1" dirty="0">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chemeClr val="accent1">
                        <a:lumOff val="16847"/>
                      </a:schemeClr>
                    </a:solidFill>
                  </a:tcPr>
                </a:tc>
                <a:tc>
                  <a:txBody>
                    <a:bodyPr/>
                    <a:lstStyle/>
                    <a:p>
                      <a:pPr defTabSz="457200">
                        <a:lnSpc>
                          <a:spcPct val="100000"/>
                        </a:lnSpc>
                        <a:spcBef>
                          <a:spcPts val="1000"/>
                        </a:spcBef>
                        <a:defRPr sz="1800"/>
                      </a:pPr>
                      <a:r>
                        <a:rPr lang="en-US" sz="1400" b="1" dirty="0" smtClean="0">
                          <a:latin typeface="Aktifo-A-Book"/>
                          <a:ea typeface="Aktifo-A-Book"/>
                          <a:cs typeface="Aktifo-A-Book"/>
                          <a:sym typeface="Aktifo-A-Book"/>
                        </a:rPr>
                        <a:t>Share of total sample</a:t>
                      </a:r>
                      <a:endParaRPr sz="1400" b="1" dirty="0">
                        <a:latin typeface="Aktifo-A-Book"/>
                        <a:ea typeface="Aktifo-A-Book"/>
                        <a:cs typeface="Aktifo-A-Book"/>
                        <a:sym typeface="Aktifo-A-Book"/>
                      </a:endParaRPr>
                    </a:p>
                  </a:txBody>
                  <a:tcPr marT="0" marB="0" anchor="ctr" horzOverflow="overflow">
                    <a:lnL w="0">
                      <a:miter lim="400000"/>
                    </a:lnL>
                    <a:lnR w="0">
                      <a:miter lim="400000"/>
                    </a:lnR>
                    <a:lnT w="0">
                      <a:miter lim="400000"/>
                    </a:lnT>
                    <a:lnB w="0">
                      <a:miter lim="400000"/>
                    </a:lnB>
                    <a:solidFill>
                      <a:schemeClr val="accent1">
                        <a:lumOff val="16847"/>
                      </a:schemeClr>
                    </a:solidFill>
                  </a:tcPr>
                </a:tc>
                <a:extLst>
                  <a:ext uri="{0D108BD9-81ED-4DB2-BD59-A6C34878D82A}">
                    <a16:rowId xmlns:a16="http://schemas.microsoft.com/office/drawing/2014/main" val="10000"/>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Teacher</a:t>
                      </a:r>
                      <a:endParaRPr sz="1400" dirty="0">
                        <a:latin typeface="Aktifo-A-Book"/>
                        <a:ea typeface="Aktifo-A-Book"/>
                        <a:cs typeface="Aktifo-A-Book"/>
                        <a:sym typeface="Aktifo-A-Book"/>
                      </a:endParaRPr>
                    </a:p>
                  </a:txBody>
                  <a:tcPr marT="0" marB="0" anchor="ctr" horzOverflow="overflow">
                    <a:lnL w="0">
                      <a:miter lim="400000"/>
                    </a:lnL>
                    <a:lnR w="0">
                      <a:miter lim="400000"/>
                    </a:lnR>
                    <a:lnT w="0">
                      <a:miter lim="400000"/>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625</a:t>
                      </a:r>
                    </a:p>
                  </a:txBody>
                  <a:tcPr marT="0" marB="0" anchor="ctr" horzOverflow="overflow">
                    <a:lnL w="0">
                      <a:miter lim="400000"/>
                    </a:lnL>
                    <a:lnR w="0">
                      <a:miter lim="400000"/>
                    </a:lnR>
                    <a:lnT w="0">
                      <a:miter lim="400000"/>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12,2 %</a:t>
                      </a:r>
                    </a:p>
                  </a:txBody>
                  <a:tcPr marT="0" marB="0" anchor="ctr" horzOverflow="overflow">
                    <a:lnL w="0">
                      <a:miter lim="400000"/>
                    </a:lnL>
                    <a:lnR w="0">
                      <a:miter lim="400000"/>
                    </a:lnR>
                    <a:lnT w="0">
                      <a:miter lim="400000"/>
                    </a:lnT>
                    <a:lnB w="12700">
                      <a:solidFill>
                        <a:srgbClr val="000000"/>
                      </a:solidFill>
                      <a:custDash>
                        <a:ds d="100000" sp="200000"/>
                      </a:custDash>
                    </a:lnB>
                  </a:tcPr>
                </a:tc>
                <a:extLst>
                  <a:ext uri="{0D108BD9-81ED-4DB2-BD59-A6C34878D82A}">
                    <a16:rowId xmlns:a16="http://schemas.microsoft.com/office/drawing/2014/main" val="10001"/>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Teacher's assistant</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379</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7,4 %</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extLst>
                  <a:ext uri="{0D108BD9-81ED-4DB2-BD59-A6C34878D82A}">
                    <a16:rowId xmlns:a16="http://schemas.microsoft.com/office/drawing/2014/main" val="10002"/>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Director/Deputy Director</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314</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6,2 %</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extLst>
                  <a:ext uri="{0D108BD9-81ED-4DB2-BD59-A6C34878D82A}">
                    <a16:rowId xmlns:a16="http://schemas.microsoft.com/office/drawing/2014/main" val="10003"/>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Father/mother</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2606</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51,1 %</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extLst>
                  <a:ext uri="{0D108BD9-81ED-4DB2-BD59-A6C34878D82A}">
                    <a16:rowId xmlns:a16="http://schemas.microsoft.com/office/drawing/2014/main" val="10004"/>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Representative of the inclusive resource center</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1047</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20,5 %</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extLst>
                  <a:ext uri="{0D108BD9-81ED-4DB2-BD59-A6C34878D82A}">
                    <a16:rowId xmlns:a16="http://schemas.microsoft.com/office/drawing/2014/main" val="10005"/>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Representative of the Center for Professional Development of Teachers</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21</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0,4 %</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extLst>
                  <a:ext uri="{0D108BD9-81ED-4DB2-BD59-A6C34878D82A}">
                    <a16:rowId xmlns:a16="http://schemas.microsoft.com/office/drawing/2014/main" val="10006"/>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Representative of local government</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64</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tc>
                  <a:txBody>
                    <a:bodyPr/>
                    <a:lstStyle/>
                    <a:p>
                      <a:pPr defTabSz="457200">
                        <a:lnSpc>
                          <a:spcPct val="100000"/>
                        </a:lnSpc>
                        <a:spcBef>
                          <a:spcPts val="1000"/>
                        </a:spcBef>
                        <a:defRPr sz="1800"/>
                      </a:pPr>
                      <a:r>
                        <a:rPr sz="1400">
                          <a:latin typeface="Aktifo-A-Book"/>
                          <a:ea typeface="Aktifo-A-Book"/>
                          <a:cs typeface="Aktifo-A-Book"/>
                          <a:sym typeface="Aktifo-A-Book"/>
                        </a:rPr>
                        <a:t>1,3 %</a:t>
                      </a:r>
                    </a:p>
                  </a:txBody>
                  <a:tcPr marT="0" marB="0" anchor="ctr" horzOverflow="overflow">
                    <a:lnL w="0">
                      <a:miter lim="400000"/>
                    </a:lnL>
                    <a:lnR w="0">
                      <a:miter lim="400000"/>
                    </a:lnR>
                    <a:lnT w="12700">
                      <a:solidFill>
                        <a:srgbClr val="000000"/>
                      </a:solidFill>
                      <a:custDash>
                        <a:ds d="100000" sp="200000"/>
                      </a:custDash>
                    </a:lnT>
                    <a:lnB w="12700">
                      <a:solidFill>
                        <a:srgbClr val="000000"/>
                      </a:solidFill>
                      <a:custDash>
                        <a:ds d="100000" sp="200000"/>
                      </a:custDash>
                    </a:lnB>
                  </a:tcPr>
                </a:tc>
                <a:extLst>
                  <a:ext uri="{0D108BD9-81ED-4DB2-BD59-A6C34878D82A}">
                    <a16:rowId xmlns:a16="http://schemas.microsoft.com/office/drawing/2014/main" val="10007"/>
                  </a:ext>
                </a:extLst>
              </a:tr>
              <a:tr h="322928">
                <a:tc>
                  <a:txBody>
                    <a:bodyPr/>
                    <a:lstStyle/>
                    <a:p>
                      <a:pPr algn="l" defTabSz="457200">
                        <a:lnSpc>
                          <a:spcPct val="100000"/>
                        </a:lnSpc>
                        <a:spcBef>
                          <a:spcPts val="1000"/>
                        </a:spcBef>
                        <a:defRPr sz="1800"/>
                      </a:pPr>
                      <a:r>
                        <a:rPr lang="en-US" sz="1400" dirty="0" smtClean="0">
                          <a:latin typeface="Aktifo-A-Book"/>
                          <a:ea typeface="Aktifo-A-Book"/>
                          <a:cs typeface="Aktifo-A-Book"/>
                          <a:sym typeface="Aktifo-A-Book"/>
                        </a:rPr>
                        <a:t>Representative of a public organization</a:t>
                      </a:r>
                      <a:endParaRPr sz="1400" dirty="0">
                        <a:latin typeface="Aktifo-A-Book"/>
                        <a:ea typeface="Aktifo-A-Book"/>
                        <a:cs typeface="Aktifo-A-Book"/>
                        <a:sym typeface="Aktifo-A-Book"/>
                      </a:endParaRPr>
                    </a:p>
                  </a:txBody>
                  <a:tcPr marT="0" marB="0" anchor="ctr" horzOverflow="overflow">
                    <a:lnL w="0">
                      <a:miter lim="400000"/>
                    </a:lnL>
                    <a:lnR w="0">
                      <a:miter lim="400000"/>
                    </a:lnR>
                    <a:lnT w="12700">
                      <a:solidFill>
                        <a:srgbClr val="000000"/>
                      </a:solidFill>
                      <a:custDash>
                        <a:ds d="100000" sp="200000"/>
                      </a:custDash>
                    </a:lnT>
                    <a:lnB w="0">
                      <a:miter lim="400000"/>
                    </a:lnB>
                  </a:tcPr>
                </a:tc>
                <a:tc>
                  <a:txBody>
                    <a:bodyPr/>
                    <a:lstStyle/>
                    <a:p>
                      <a:pPr defTabSz="457200">
                        <a:lnSpc>
                          <a:spcPct val="100000"/>
                        </a:lnSpc>
                        <a:spcBef>
                          <a:spcPts val="1000"/>
                        </a:spcBef>
                        <a:defRPr sz="1800"/>
                      </a:pPr>
                      <a:r>
                        <a:rPr sz="1400">
                          <a:latin typeface="Aktifo-A-Book"/>
                          <a:ea typeface="Aktifo-A-Book"/>
                          <a:cs typeface="Aktifo-A-Book"/>
                          <a:sym typeface="Aktifo-A-Book"/>
                        </a:rPr>
                        <a:t>47</a:t>
                      </a:r>
                    </a:p>
                  </a:txBody>
                  <a:tcPr marT="0" marB="0" anchor="ctr" horzOverflow="overflow">
                    <a:lnL w="0">
                      <a:miter lim="400000"/>
                    </a:lnL>
                    <a:lnR w="0">
                      <a:miter lim="400000"/>
                    </a:lnR>
                    <a:lnT w="12700">
                      <a:solidFill>
                        <a:srgbClr val="000000"/>
                      </a:solidFill>
                      <a:custDash>
                        <a:ds d="100000" sp="200000"/>
                      </a:custDash>
                    </a:lnT>
                    <a:lnB w="0">
                      <a:miter lim="400000"/>
                    </a:lnB>
                  </a:tcPr>
                </a:tc>
                <a:tc>
                  <a:txBody>
                    <a:bodyPr/>
                    <a:lstStyle/>
                    <a:p>
                      <a:pPr defTabSz="457200">
                        <a:lnSpc>
                          <a:spcPct val="100000"/>
                        </a:lnSpc>
                        <a:spcBef>
                          <a:spcPts val="1000"/>
                        </a:spcBef>
                        <a:defRPr sz="1800"/>
                      </a:pPr>
                      <a:r>
                        <a:rPr sz="1400" dirty="0">
                          <a:latin typeface="Aktifo-A-Book"/>
                          <a:ea typeface="Aktifo-A-Book"/>
                          <a:cs typeface="Aktifo-A-Book"/>
                          <a:sym typeface="Aktifo-A-Book"/>
                        </a:rPr>
                        <a:t>0,9 %</a:t>
                      </a:r>
                    </a:p>
                  </a:txBody>
                  <a:tcPr marT="0" marB="0" anchor="ctr" horzOverflow="overflow">
                    <a:lnL w="0">
                      <a:miter lim="400000"/>
                    </a:lnL>
                    <a:lnR w="0">
                      <a:miter lim="400000"/>
                    </a:lnR>
                    <a:lnT w="12700">
                      <a:solidFill>
                        <a:srgbClr val="000000"/>
                      </a:solidFill>
                      <a:custDash>
                        <a:ds d="100000" sp="200000"/>
                      </a:custDash>
                    </a:lnT>
                    <a:lnB w="0">
                      <a:miter lim="400000"/>
                    </a:lnB>
                  </a:tcPr>
                </a:tc>
                <a:extLst>
                  <a:ext uri="{0D108BD9-81ED-4DB2-BD59-A6C34878D82A}">
                    <a16:rowId xmlns:a16="http://schemas.microsoft.com/office/drawing/2014/main" val="10008"/>
                  </a:ext>
                </a:extLst>
              </a:tr>
            </a:tbl>
          </a:graphicData>
        </a:graphic>
      </p:graphicFrame>
      <p:sp>
        <p:nvSpPr>
          <p:cNvPr id="282" name="Понад половину респондентів (51,1%) становлять батьки, що свідчить про високу залученість сімей до тематики дослідження. Їхня думка є важливою для розуміння потреб дітей та оцінки якості освітніх/соціальних послуг.  Освітяни (вчителі, асистенти вчителів,"/>
          <p:cNvSpPr txBox="1"/>
          <p:nvPr/>
        </p:nvSpPr>
        <p:spPr>
          <a:xfrm>
            <a:off x="591589" y="7121330"/>
            <a:ext cx="6482886" cy="304800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100000"/>
              </a:lnSpc>
              <a:spcBef>
                <a:spcPts val="0"/>
              </a:spcBef>
              <a:defRPr sz="1400">
                <a:latin typeface="Aktifo-A-Book"/>
                <a:ea typeface="Aktifo-A-Book"/>
                <a:cs typeface="Aktifo-A-Book"/>
                <a:sym typeface="Aktifo-A-Book"/>
              </a:defRPr>
            </a:pPr>
            <a:r>
              <a:rPr lang="en-US" sz="1400" dirty="0">
                <a:latin typeface="Aktifo-A-Book"/>
                <a:ea typeface="Calibri"/>
                <a:cs typeface="Calibri"/>
                <a:sym typeface="Calibri"/>
              </a:rPr>
              <a:t>More than half of the respondents (51.1%) are parents, which indicates a high level of family involvement in the research topic. Their opinion is important for understanding children's needs and assessing the quality of educational/social services.  Educators (teachers, teaching assistants, school administrators) make up a significant part of the sample: a total of 1,318 people (25.8%). This provides a deep insight into the professional point of view, which is especially important since the study concerns inclusive education and support. The strong representation of inclusive resource centers (20.5%) indicates a high level of interest in the topics of inclusive education, support for children with special educational needs, and establishing cooperation with other participants in the educational process. Other categories (centers for professional development of teaching staff, communities, authorities) have a small number of representatives, but their participation allows for an administrative and public perspective to be included, albeit not to a representative extent.</a:t>
            </a:r>
            <a:endParaRPr sz="1400" dirty="0">
              <a:latin typeface="Aktifo-A-Book"/>
              <a:ea typeface="Calibri"/>
              <a:cs typeface="Calibri"/>
              <a:sym typeface="Calibri"/>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Прямоугольник"/>
          <p:cNvSpPr/>
          <p:nvPr/>
        </p:nvSpPr>
        <p:spPr>
          <a:xfrm>
            <a:off x="523240" y="3095217"/>
            <a:ext cx="6482886" cy="1867259"/>
          </a:xfrm>
          <a:prstGeom prst="rect">
            <a:avLst/>
          </a:prstGeom>
          <a:solidFill>
            <a:schemeClr val="accent4">
              <a:hueOff val="-1247790"/>
              <a:lumOff val="-12326"/>
            </a:scheme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pic>
        <p:nvPicPr>
          <p:cNvPr id="285"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286"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289" name="Сгруппировать"/>
          <p:cNvGrpSpPr/>
          <p:nvPr/>
        </p:nvGrpSpPr>
        <p:grpSpPr>
          <a:xfrm>
            <a:off x="4747383" y="675982"/>
            <a:ext cx="2278082" cy="433283"/>
            <a:chOff x="0" y="0"/>
            <a:chExt cx="2278080" cy="433281"/>
          </a:xfrm>
        </p:grpSpPr>
        <p:pic>
          <p:nvPicPr>
            <p:cNvPr id="287"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288"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290" name="Рівень обізнаності респондентів…"/>
          <p:cNvSpPr txBox="1"/>
          <p:nvPr/>
        </p:nvSpPr>
        <p:spPr>
          <a:xfrm>
            <a:off x="519692" y="2410763"/>
            <a:ext cx="641551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Respondents</a:t>
            </a:r>
            <a:r>
              <a:rPr lang="en-US" dirty="0"/>
              <a:t>' level of awareness of the term “inclusiveness” </a:t>
            </a:r>
            <a:endParaRPr sz="1200" b="0" dirty="0">
              <a:latin typeface="Times Roman"/>
              <a:ea typeface="Times Roman"/>
              <a:cs typeface="Times Roman"/>
              <a:sym typeface="Times Roman"/>
            </a:endParaRPr>
          </a:p>
        </p:txBody>
      </p:sp>
      <p:sp>
        <p:nvSpPr>
          <p:cNvPr id="291" name="6"/>
          <p:cNvSpPr txBox="1"/>
          <p:nvPr/>
        </p:nvSpPr>
        <p:spPr>
          <a:xfrm>
            <a:off x="6910475" y="100367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6</a:t>
            </a:r>
          </a:p>
        </p:txBody>
      </p:sp>
      <p:sp>
        <p:nvSpPr>
          <p:cNvPr id="292" name="Линия"/>
          <p:cNvSpPr/>
          <p:nvPr/>
        </p:nvSpPr>
        <p:spPr>
          <a:xfrm>
            <a:off x="549487" y="10137637"/>
            <a:ext cx="6245649"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293" name="Добре розумію, можу дати пояснення – 4083 респонденти (80,7%)…"/>
          <p:cNvSpPr txBox="1"/>
          <p:nvPr/>
        </p:nvSpPr>
        <p:spPr>
          <a:xfrm>
            <a:off x="760327" y="3674030"/>
            <a:ext cx="6659575" cy="6319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100000"/>
              </a:lnSpc>
              <a:spcBef>
                <a:spcPts val="0"/>
              </a:spcBef>
              <a:buClr>
                <a:srgbClr val="FFFFFF"/>
              </a:buClr>
              <a:buSzPct val="100000"/>
              <a:buChar char="•"/>
              <a:defRPr sz="1300">
                <a:solidFill>
                  <a:srgbClr val="FFFFFF"/>
                </a:solidFill>
                <a:latin typeface="Aktifo-A-Book"/>
                <a:ea typeface="Aktifo-A-Book"/>
                <a:cs typeface="Aktifo-A-Book"/>
                <a:sym typeface="Aktifo-A-Book"/>
              </a:defRPr>
            </a:pPr>
            <a:r>
              <a:rPr lang="en-US" dirty="0"/>
              <a:t>I understand well and can explain – 4,083 respondents (80.7</a:t>
            </a:r>
            <a:r>
              <a:rPr lang="en-US" dirty="0" smtClean="0"/>
              <a:t>%)</a:t>
            </a:r>
          </a:p>
          <a:p>
            <a:pPr marL="228600" indent="-228600" defTabSz="457200">
              <a:lnSpc>
                <a:spcPct val="100000"/>
              </a:lnSpc>
              <a:spcBef>
                <a:spcPts val="0"/>
              </a:spcBef>
              <a:buClr>
                <a:srgbClr val="FFFFFF"/>
              </a:buClr>
              <a:buSzPct val="100000"/>
              <a:buChar char="•"/>
              <a:defRPr sz="1300">
                <a:solidFill>
                  <a:srgbClr val="FFFFFF"/>
                </a:solidFill>
                <a:latin typeface="Aktifo-A-Book"/>
                <a:ea typeface="Aktifo-A-Book"/>
                <a:cs typeface="Aktifo-A-Book"/>
                <a:sym typeface="Aktifo-A-Book"/>
              </a:defRPr>
            </a:pPr>
            <a:r>
              <a:rPr lang="en-US" dirty="0" smtClean="0"/>
              <a:t>I </a:t>
            </a:r>
            <a:r>
              <a:rPr lang="en-US" dirty="0"/>
              <a:t>understand but cannot explain – 781 respondents (15.5</a:t>
            </a:r>
            <a:r>
              <a:rPr lang="en-US" dirty="0" smtClean="0"/>
              <a:t>%)</a:t>
            </a:r>
          </a:p>
          <a:p>
            <a:pPr marL="228600" indent="-228600" defTabSz="457200">
              <a:lnSpc>
                <a:spcPct val="100000"/>
              </a:lnSpc>
              <a:spcBef>
                <a:spcPts val="0"/>
              </a:spcBef>
              <a:buClr>
                <a:srgbClr val="FFFFFF"/>
              </a:buClr>
              <a:buSzPct val="100000"/>
              <a:buChar char="•"/>
              <a:defRPr sz="1300">
                <a:solidFill>
                  <a:srgbClr val="FFFFFF"/>
                </a:solidFill>
                <a:latin typeface="Aktifo-A-Book"/>
                <a:ea typeface="Aktifo-A-Book"/>
                <a:cs typeface="Aktifo-A-Book"/>
                <a:sym typeface="Aktifo-A-Book"/>
              </a:defRPr>
            </a:pPr>
            <a:r>
              <a:rPr lang="en-US" dirty="0" smtClean="0"/>
              <a:t>I </a:t>
            </a:r>
            <a:r>
              <a:rPr lang="en-US" dirty="0"/>
              <a:t>do not understand – 239 respondents (4.8%)</a:t>
            </a:r>
            <a:endParaRPr dirty="0"/>
          </a:p>
        </p:txBody>
      </p:sp>
      <p:sp>
        <p:nvSpPr>
          <p:cNvPr id="294" name="Загальна кількість респондентів: 5103"/>
          <p:cNvSpPr txBox="1"/>
          <p:nvPr/>
        </p:nvSpPr>
        <p:spPr>
          <a:xfrm>
            <a:off x="752707" y="4535437"/>
            <a:ext cx="4127512"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a:solidFill>
                  <a:srgbClr val="FFFFFF"/>
                </a:solidFill>
                <a:latin typeface="Aktifo-A-Book"/>
                <a:ea typeface="Aktifo-A-Book"/>
                <a:cs typeface="Aktifo-A-Book"/>
                <a:sym typeface="Aktifo-A-Book"/>
              </a:defRPr>
            </a:pPr>
            <a:r>
              <a:rPr lang="en-US" dirty="0"/>
              <a:t>Total number of respondents: 5,103</a:t>
            </a:r>
            <a:endParaRPr dirty="0"/>
          </a:p>
        </p:txBody>
      </p:sp>
      <p:sp>
        <p:nvSpPr>
          <p:cNvPr id="295" name="Основні…"/>
          <p:cNvSpPr txBox="1"/>
          <p:nvPr/>
        </p:nvSpPr>
        <p:spPr>
          <a:xfrm>
            <a:off x="500616" y="974220"/>
            <a:ext cx="2673540" cy="1195187"/>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15742" tIns="15742" rIns="15742" bIns="15742" anchor="ctr">
            <a:spAutoFit/>
          </a:bodyPr>
          <a:lstStyle/>
          <a:p>
            <a:pPr defTabSz="457200">
              <a:lnSpc>
                <a:spcPct val="70000"/>
              </a:lnSpc>
              <a:spcBef>
                <a:spcPts val="0"/>
              </a:spcBef>
              <a:defRPr>
                <a:solidFill>
                  <a:srgbClr val="00A0D6"/>
                </a:solidFill>
                <a:latin typeface="Aktifo-A-ExtraBold"/>
                <a:ea typeface="Aktifo-A-ExtraBold"/>
                <a:cs typeface="Aktifo-A-ExtraBold"/>
                <a:sym typeface="Aktifo-A-ExtraBold"/>
              </a:defRPr>
            </a:pPr>
            <a:r>
              <a:rPr lang="en-US" dirty="0" smtClean="0"/>
              <a:t>Key </a:t>
            </a:r>
          </a:p>
          <a:p>
            <a:pPr defTabSz="457200">
              <a:lnSpc>
                <a:spcPct val="70000"/>
              </a:lnSpc>
              <a:spcBef>
                <a:spcPts val="0"/>
              </a:spcBef>
              <a:defRPr>
                <a:solidFill>
                  <a:srgbClr val="00A0D6"/>
                </a:solidFill>
                <a:latin typeface="Aktifo-A-ExtraBold"/>
                <a:ea typeface="Aktifo-A-ExtraBold"/>
                <a:cs typeface="Aktifo-A-ExtraBold"/>
                <a:sym typeface="Aktifo-A-ExtraBold"/>
              </a:defRPr>
            </a:pPr>
            <a:r>
              <a:rPr lang="en-US" dirty="0" smtClean="0"/>
              <a:t>findings </a:t>
            </a:r>
          </a:p>
          <a:p>
            <a:pPr defTabSz="457200">
              <a:lnSpc>
                <a:spcPct val="70000"/>
              </a:lnSpc>
              <a:spcBef>
                <a:spcPts val="0"/>
              </a:spcBef>
              <a:defRPr>
                <a:solidFill>
                  <a:srgbClr val="00A0D6"/>
                </a:solidFill>
                <a:latin typeface="Aktifo-A-ExtraBold"/>
                <a:ea typeface="Aktifo-A-ExtraBold"/>
                <a:cs typeface="Aktifo-A-ExtraBold"/>
                <a:sym typeface="Aktifo-A-ExtraBold"/>
              </a:defRPr>
            </a:pPr>
            <a:r>
              <a:rPr lang="en-US" dirty="0" smtClean="0"/>
              <a:t>of </a:t>
            </a:r>
            <a:r>
              <a:rPr lang="en-US" dirty="0"/>
              <a:t>the study </a:t>
            </a:r>
            <a:r>
              <a:rPr dirty="0" smtClean="0"/>
              <a:t> </a:t>
            </a:r>
            <a:endParaRPr sz="1466" dirty="0">
              <a:latin typeface="Calibri"/>
              <a:ea typeface="Calibri"/>
              <a:cs typeface="Calibri"/>
              <a:sym typeface="Calibri"/>
            </a:endParaRPr>
          </a:p>
        </p:txBody>
      </p:sp>
      <p:sp>
        <p:nvSpPr>
          <p:cNvPr id="296" name="Загальні результати (усі респонденти):"/>
          <p:cNvSpPr txBox="1"/>
          <p:nvPr/>
        </p:nvSpPr>
        <p:spPr>
          <a:xfrm>
            <a:off x="763532" y="3284791"/>
            <a:ext cx="6415516" cy="23746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solidFill>
                  <a:srgbClr val="FFFFFF"/>
                </a:solidFill>
                <a:latin typeface="Aktifo-A-Book"/>
                <a:ea typeface="Aktifo-A-Book"/>
                <a:cs typeface="Aktifo-A-Book"/>
                <a:sym typeface="Aktifo-A-Book"/>
              </a:defRPr>
            </a:lvl1pPr>
          </a:lstStyle>
          <a:p>
            <a:r>
              <a:rPr lang="en-US" dirty="0"/>
              <a:t>Overall results (all respondents):</a:t>
            </a:r>
            <a:endParaRPr dirty="0"/>
          </a:p>
        </p:txBody>
      </p:sp>
      <p:sp>
        <p:nvSpPr>
          <p:cNvPr id="297" name="Прямоугольник"/>
          <p:cNvSpPr/>
          <p:nvPr/>
        </p:nvSpPr>
        <p:spPr>
          <a:xfrm>
            <a:off x="523240" y="5925650"/>
            <a:ext cx="6482886" cy="1867259"/>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298" name="Добре розумію, можу дати пояснення – 906 респондентів (88,7%)…"/>
          <p:cNvSpPr txBox="1"/>
          <p:nvPr/>
        </p:nvSpPr>
        <p:spPr>
          <a:xfrm>
            <a:off x="760327" y="6408501"/>
            <a:ext cx="6659575" cy="6319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100000"/>
              </a:lnSpc>
              <a:spcBef>
                <a:spcPts val="0"/>
              </a:spcBef>
              <a:buClr>
                <a:srgbClr val="00A0D6"/>
              </a:buClr>
              <a:buSzPct val="100000"/>
              <a:buChar char="•"/>
              <a:defRPr sz="1300">
                <a:latin typeface="Aktifo-A-Book"/>
                <a:ea typeface="Aktifo-A-Book"/>
                <a:cs typeface="Aktifo-A-Book"/>
                <a:sym typeface="Aktifo-A-Book"/>
              </a:defRPr>
            </a:pPr>
            <a:r>
              <a:rPr lang="en-US" b="1" dirty="0"/>
              <a:t>I understand well and can explain </a:t>
            </a:r>
            <a:r>
              <a:rPr lang="en-US" dirty="0"/>
              <a:t>– 906 respondents (88.7</a:t>
            </a:r>
            <a:r>
              <a:rPr lang="en-US" dirty="0" smtClean="0"/>
              <a:t>%)</a:t>
            </a:r>
          </a:p>
          <a:p>
            <a:pPr marL="228600" indent="-228600" defTabSz="457200">
              <a:lnSpc>
                <a:spcPct val="100000"/>
              </a:lnSpc>
              <a:spcBef>
                <a:spcPts val="0"/>
              </a:spcBef>
              <a:buClr>
                <a:srgbClr val="00A0D6"/>
              </a:buClr>
              <a:buSzPct val="100000"/>
              <a:buChar char="•"/>
              <a:defRPr sz="1300">
                <a:latin typeface="Aktifo-A-Book"/>
                <a:ea typeface="Aktifo-A-Book"/>
                <a:cs typeface="Aktifo-A-Book"/>
                <a:sym typeface="Aktifo-A-Book"/>
              </a:defRPr>
            </a:pPr>
            <a:r>
              <a:rPr lang="en-US" b="1" dirty="0" smtClean="0"/>
              <a:t>I </a:t>
            </a:r>
            <a:r>
              <a:rPr lang="en-US" b="1" dirty="0"/>
              <a:t>understand but cannot explain</a:t>
            </a:r>
            <a:r>
              <a:rPr lang="en-US" dirty="0"/>
              <a:t> – 88 respondents (9.7</a:t>
            </a:r>
            <a:r>
              <a:rPr lang="en-US" dirty="0" smtClean="0"/>
              <a:t>%)</a:t>
            </a:r>
          </a:p>
          <a:p>
            <a:pPr marL="228600" indent="-228600" defTabSz="457200">
              <a:lnSpc>
                <a:spcPct val="100000"/>
              </a:lnSpc>
              <a:spcBef>
                <a:spcPts val="0"/>
              </a:spcBef>
              <a:buClr>
                <a:srgbClr val="00A0D6"/>
              </a:buClr>
              <a:buSzPct val="100000"/>
              <a:buChar char="•"/>
              <a:defRPr sz="1300">
                <a:latin typeface="Aktifo-A-Book"/>
                <a:ea typeface="Aktifo-A-Book"/>
                <a:cs typeface="Aktifo-A-Book"/>
                <a:sym typeface="Aktifo-A-Book"/>
              </a:defRPr>
            </a:pPr>
            <a:r>
              <a:rPr lang="en-US" b="1" dirty="0" smtClean="0"/>
              <a:t>I </a:t>
            </a:r>
            <a:r>
              <a:rPr lang="en-US" b="1" dirty="0"/>
              <a:t>do not understand </a:t>
            </a:r>
            <a:r>
              <a:rPr lang="en-US" dirty="0"/>
              <a:t>– 16 respondents (1.6%)</a:t>
            </a:r>
            <a:endParaRPr dirty="0"/>
          </a:p>
        </p:txBody>
      </p:sp>
      <p:sp>
        <p:nvSpPr>
          <p:cNvPr id="299" name="Усього опитаних у Кіровоградській області: 1010 осіб."/>
          <p:cNvSpPr txBox="1"/>
          <p:nvPr/>
        </p:nvSpPr>
        <p:spPr>
          <a:xfrm>
            <a:off x="752707" y="7365870"/>
            <a:ext cx="5652981"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a:latin typeface="Aktifo-A-Book"/>
                <a:ea typeface="Aktifo-A-Book"/>
                <a:cs typeface="Aktifo-A-Book"/>
                <a:sym typeface="Aktifo-A-Book"/>
              </a:defRPr>
            </a:pPr>
            <a:r>
              <a:rPr lang="en-US" b="1" dirty="0"/>
              <a:t>Total number of respondents in the </a:t>
            </a:r>
            <a:r>
              <a:rPr lang="en-US" b="1" dirty="0" err="1"/>
              <a:t>Kirovohrad</a:t>
            </a:r>
            <a:r>
              <a:rPr lang="en-US" b="1" dirty="0"/>
              <a:t> region</a:t>
            </a:r>
            <a:r>
              <a:rPr lang="en-US" dirty="0"/>
              <a:t>: 1,010 people.</a:t>
            </a:r>
            <a:endParaRPr dirty="0"/>
          </a:p>
        </p:txBody>
      </p:sp>
      <p:sp>
        <p:nvSpPr>
          <p:cNvPr id="300" name="Кіровоградська область"/>
          <p:cNvSpPr txBox="1"/>
          <p:nvPr/>
        </p:nvSpPr>
        <p:spPr>
          <a:xfrm>
            <a:off x="763532" y="6115224"/>
            <a:ext cx="6415516" cy="23746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latin typeface="Aktifo-A-Book"/>
                <a:ea typeface="Aktifo-A-Book"/>
                <a:cs typeface="Aktifo-A-Book"/>
                <a:sym typeface="Aktifo-A-Book"/>
              </a:defRPr>
            </a:lvl1pPr>
          </a:lstStyle>
          <a:p>
            <a:r>
              <a:rPr lang="en-US" dirty="0"/>
              <a:t>Kirovograd region</a:t>
            </a:r>
            <a:endParaRPr dirty="0"/>
          </a:p>
        </p:txBody>
      </p:sp>
      <p:sp>
        <p:nvSpPr>
          <p:cNvPr id="301" name="Розподіл за областями"/>
          <p:cNvSpPr txBox="1"/>
          <p:nvPr/>
        </p:nvSpPr>
        <p:spPr>
          <a:xfrm>
            <a:off x="519692" y="5316426"/>
            <a:ext cx="2908570"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Breakdown by region</a:t>
            </a:r>
            <a:endParaRPr dirty="0"/>
          </a:p>
        </p:txBody>
      </p:sp>
      <p:sp>
        <p:nvSpPr>
          <p:cNvPr id="302" name="Линия"/>
          <p:cNvSpPr/>
          <p:nvPr/>
        </p:nvSpPr>
        <p:spPr>
          <a:xfrm>
            <a:off x="3343487" y="5444063"/>
            <a:ext cx="3644099"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303" name="Прямоугольник"/>
          <p:cNvSpPr/>
          <p:nvPr/>
        </p:nvSpPr>
        <p:spPr>
          <a:xfrm>
            <a:off x="523240" y="8023706"/>
            <a:ext cx="6482886" cy="1867259"/>
          </a:xfrm>
          <a:prstGeom prst="rect">
            <a:avLst/>
          </a:prstGeom>
          <a:solidFill>
            <a:srgbClr val="D5D5D5">
              <a:alpha val="53752"/>
            </a:srgbClr>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04" name="Добре розумію, можу дати пояснення – 3177 респондентів (79,5%)…"/>
          <p:cNvSpPr txBox="1"/>
          <p:nvPr/>
        </p:nvSpPr>
        <p:spPr>
          <a:xfrm>
            <a:off x="760327" y="8602519"/>
            <a:ext cx="6659575" cy="6319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100000"/>
              </a:lnSpc>
              <a:spcBef>
                <a:spcPts val="0"/>
              </a:spcBef>
              <a:buClr>
                <a:srgbClr val="00A0D6"/>
              </a:buClr>
              <a:buSzPct val="100000"/>
              <a:buChar char="•"/>
              <a:defRPr sz="1300">
                <a:latin typeface="Aktifo-A-Book"/>
                <a:ea typeface="Aktifo-A-Book"/>
                <a:cs typeface="Aktifo-A-Book"/>
                <a:sym typeface="Aktifo-A-Book"/>
              </a:defRPr>
            </a:pPr>
            <a:r>
              <a:rPr lang="en-US" b="1" dirty="0"/>
              <a:t>I understand well and can explain </a:t>
            </a:r>
            <a:r>
              <a:rPr lang="en-US" dirty="0"/>
              <a:t>– 3,177 respondents (79.5</a:t>
            </a:r>
            <a:r>
              <a:rPr lang="en-US" dirty="0" smtClean="0"/>
              <a:t>%)</a:t>
            </a:r>
          </a:p>
          <a:p>
            <a:pPr marL="228600" indent="-228600" defTabSz="457200">
              <a:lnSpc>
                <a:spcPct val="100000"/>
              </a:lnSpc>
              <a:spcBef>
                <a:spcPts val="0"/>
              </a:spcBef>
              <a:buClr>
                <a:srgbClr val="00A0D6"/>
              </a:buClr>
              <a:buSzPct val="100000"/>
              <a:buChar char="•"/>
              <a:defRPr sz="1300">
                <a:latin typeface="Aktifo-A-Book"/>
                <a:ea typeface="Aktifo-A-Book"/>
                <a:cs typeface="Aktifo-A-Book"/>
                <a:sym typeface="Aktifo-A-Book"/>
              </a:defRPr>
            </a:pPr>
            <a:r>
              <a:rPr lang="en-US" b="1" dirty="0" smtClean="0"/>
              <a:t>I </a:t>
            </a:r>
            <a:r>
              <a:rPr lang="en-US" b="1" dirty="0"/>
              <a:t>understand but cannot explain </a:t>
            </a:r>
            <a:r>
              <a:rPr lang="en-US" dirty="0"/>
              <a:t>– 693 respondents (14.9</a:t>
            </a:r>
            <a:r>
              <a:rPr lang="en-US" dirty="0" smtClean="0"/>
              <a:t>%)</a:t>
            </a:r>
          </a:p>
          <a:p>
            <a:pPr marL="228600" indent="-228600" defTabSz="457200">
              <a:lnSpc>
                <a:spcPct val="100000"/>
              </a:lnSpc>
              <a:spcBef>
                <a:spcPts val="0"/>
              </a:spcBef>
              <a:buClr>
                <a:srgbClr val="00A0D6"/>
              </a:buClr>
              <a:buSzPct val="100000"/>
              <a:buChar char="•"/>
              <a:defRPr sz="1300">
                <a:latin typeface="Aktifo-A-Book"/>
                <a:ea typeface="Aktifo-A-Book"/>
                <a:cs typeface="Aktifo-A-Book"/>
                <a:sym typeface="Aktifo-A-Book"/>
              </a:defRPr>
            </a:pPr>
            <a:r>
              <a:rPr lang="en-US" b="1" dirty="0" smtClean="0"/>
              <a:t>I </a:t>
            </a:r>
            <a:r>
              <a:rPr lang="en-US" b="1" dirty="0"/>
              <a:t>do not understand </a:t>
            </a:r>
            <a:r>
              <a:rPr lang="en-US" dirty="0"/>
              <a:t>– 223 respondents (5.6%)</a:t>
            </a:r>
            <a:endParaRPr dirty="0"/>
          </a:p>
        </p:txBody>
      </p:sp>
      <p:sp>
        <p:nvSpPr>
          <p:cNvPr id="305" name="Усього опитаних у Полтавській області: 4093 особи."/>
          <p:cNvSpPr txBox="1"/>
          <p:nvPr/>
        </p:nvSpPr>
        <p:spPr>
          <a:xfrm>
            <a:off x="752707" y="9463926"/>
            <a:ext cx="5652981" cy="21179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400">
                <a:latin typeface="Aktifo-A-Book"/>
                <a:ea typeface="Aktifo-A-Book"/>
                <a:cs typeface="Aktifo-A-Book"/>
                <a:sym typeface="Aktifo-A-Book"/>
              </a:defRPr>
            </a:pPr>
            <a:r>
              <a:rPr lang="en-US" b="1" dirty="0"/>
              <a:t>Total number of respondents in Poltava region</a:t>
            </a:r>
            <a:r>
              <a:rPr lang="en-US" dirty="0"/>
              <a:t>: 4,093 people.</a:t>
            </a:r>
            <a:endParaRPr dirty="0"/>
          </a:p>
        </p:txBody>
      </p:sp>
      <p:sp>
        <p:nvSpPr>
          <p:cNvPr id="306" name="Полтавська область"/>
          <p:cNvSpPr txBox="1"/>
          <p:nvPr/>
        </p:nvSpPr>
        <p:spPr>
          <a:xfrm>
            <a:off x="763532" y="8213280"/>
            <a:ext cx="6415516" cy="237465"/>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600" b="1">
                <a:latin typeface="Aktifo-A-Book"/>
                <a:ea typeface="Aktifo-A-Book"/>
                <a:cs typeface="Aktifo-A-Book"/>
                <a:sym typeface="Aktifo-A-Book"/>
              </a:defRPr>
            </a:lvl1pPr>
          </a:lstStyle>
          <a:p>
            <a:r>
              <a:rPr lang="en-US" dirty="0"/>
              <a:t>Poltava region</a:t>
            </a:r>
            <a:endParaRPr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309"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312" name="Сгруппировать"/>
          <p:cNvGrpSpPr/>
          <p:nvPr/>
        </p:nvGrpSpPr>
        <p:grpSpPr>
          <a:xfrm>
            <a:off x="4747383" y="675982"/>
            <a:ext cx="2278082" cy="433283"/>
            <a:chOff x="0" y="0"/>
            <a:chExt cx="2278080" cy="433281"/>
          </a:xfrm>
        </p:grpSpPr>
        <p:pic>
          <p:nvPicPr>
            <p:cNvPr id="310"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311"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313" name="Порівняльний аналіз…"/>
          <p:cNvSpPr txBox="1"/>
          <p:nvPr/>
        </p:nvSpPr>
        <p:spPr>
          <a:xfrm>
            <a:off x="517757" y="703350"/>
            <a:ext cx="6520986" cy="91818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Comparative analysis </a:t>
            </a:r>
            <a:endParaRPr lang="en-US"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of </a:t>
            </a:r>
            <a:r>
              <a:rPr lang="en-US" dirty="0"/>
              <a:t>the understanding </a:t>
            </a:r>
            <a:endParaRPr lang="en-US"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of </a:t>
            </a:r>
            <a:r>
              <a:rPr lang="en-US" dirty="0"/>
              <a:t>the concept of “inclusiveness” </a:t>
            </a:r>
            <a:endParaRPr lang="en-US"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in </a:t>
            </a:r>
            <a:r>
              <a:rPr lang="en-US" dirty="0"/>
              <a:t>the Poltava and </a:t>
            </a:r>
            <a:r>
              <a:rPr lang="en-US" dirty="0" err="1"/>
              <a:t>Kirovohrad</a:t>
            </a:r>
            <a:r>
              <a:rPr lang="en-US" dirty="0"/>
              <a:t> regions</a:t>
            </a:r>
            <a:endParaRPr dirty="0"/>
          </a:p>
        </p:txBody>
      </p:sp>
      <p:sp>
        <p:nvSpPr>
          <p:cNvPr id="314" name="7"/>
          <p:cNvSpPr txBox="1"/>
          <p:nvPr/>
        </p:nvSpPr>
        <p:spPr>
          <a:xfrm>
            <a:off x="6910475" y="100367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7</a:t>
            </a:r>
          </a:p>
        </p:txBody>
      </p:sp>
      <p:sp>
        <p:nvSpPr>
          <p:cNvPr id="315" name="Линия"/>
          <p:cNvSpPr/>
          <p:nvPr/>
        </p:nvSpPr>
        <p:spPr>
          <a:xfrm>
            <a:off x="549487" y="10137637"/>
            <a:ext cx="6245649"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316" name="Кіровоградська область демонструє вищий рівень впевненого розуміння поняття «інклюзивність» – 88,7% респондентів можуть дати пояснення, що суттєво перевищує аналогічний показник по Полтавській області (79,5%)."/>
          <p:cNvSpPr txBox="1"/>
          <p:nvPr/>
        </p:nvSpPr>
        <p:spPr>
          <a:xfrm>
            <a:off x="536807" y="1952312"/>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b="1" dirty="0"/>
              <a:t>The </a:t>
            </a:r>
            <a:r>
              <a:rPr lang="en-US" b="1" dirty="0" err="1"/>
              <a:t>Kirovohrad</a:t>
            </a:r>
            <a:r>
              <a:rPr lang="en-US" b="1" dirty="0"/>
              <a:t> region demonstrates a higher level of confident understanding of the concept of “inclusiveness” </a:t>
            </a:r>
            <a:r>
              <a:rPr lang="en-US" dirty="0"/>
              <a:t>– 88.7% of respondents can provide an explanation, which significantly exceeds the corresponding indicator for the Poltava region (79.5%).</a:t>
            </a:r>
            <a:endParaRPr dirty="0"/>
          </a:p>
        </p:txBody>
      </p:sp>
      <p:sp>
        <p:nvSpPr>
          <p:cNvPr id="317" name="Водночас, у Полтавській області спостерігається більша частка респондентів, які або не можуть пояснити поняття, або не розуміють його взагалі (22,7% проти 11,4% у Кіровоградській)."/>
          <p:cNvSpPr txBox="1"/>
          <p:nvPr/>
        </p:nvSpPr>
        <p:spPr>
          <a:xfrm>
            <a:off x="536807" y="2907422"/>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a:t>At the same time, </a:t>
            </a:r>
            <a:r>
              <a:rPr lang="en-US" b="1" dirty="0"/>
              <a:t>in the Poltava region, there is a higher proportion of respondents who either cannot explain the concept or do not understand it at all </a:t>
            </a:r>
            <a:r>
              <a:rPr lang="en-US" dirty="0"/>
              <a:t>(22.7% compared to 11.4% in the </a:t>
            </a:r>
            <a:r>
              <a:rPr lang="en-US" dirty="0" err="1"/>
              <a:t>Kirovohrad</a:t>
            </a:r>
            <a:r>
              <a:rPr lang="en-US" dirty="0"/>
              <a:t> region).</a:t>
            </a:r>
            <a:endParaRPr dirty="0"/>
          </a:p>
        </p:txBody>
      </p:sp>
      <p:sp>
        <p:nvSpPr>
          <p:cNvPr id="318" name="Найменший відсоток респондентів, які не розуміють термін «інклюзивність», також зафіксований у Кіровоградській області (1,6%)"/>
          <p:cNvSpPr txBox="1"/>
          <p:nvPr/>
        </p:nvSpPr>
        <p:spPr>
          <a:xfrm>
            <a:off x="536807" y="3682693"/>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lvl1pPr>
          </a:lstStyle>
          <a:p>
            <a:r>
              <a:rPr lang="en-US" dirty="0"/>
              <a:t>The lowest percentage of respondents who do not understand the term “inclusiveness” was also recorded in the </a:t>
            </a:r>
            <a:r>
              <a:rPr lang="en-US" dirty="0" err="1"/>
              <a:t>Kirovohrad</a:t>
            </a:r>
            <a:r>
              <a:rPr lang="en-US" dirty="0"/>
              <a:t> region (1.6%).</a:t>
            </a:r>
            <a:endParaRPr dirty="0"/>
          </a:p>
        </p:txBody>
      </p:sp>
      <p:sp>
        <p:nvSpPr>
          <p:cNvPr id="319" name="Високий відсоток тих, хто не розуміє поняття «інклюзивність», зосереджений серед батьків, що свідчить про недостатнє інформування батьківської спільноти щодо основ інклюзії."/>
          <p:cNvSpPr txBox="1"/>
          <p:nvPr/>
        </p:nvSpPr>
        <p:spPr>
          <a:xfrm>
            <a:off x="536807" y="4426760"/>
            <a:ext cx="6482886" cy="548856"/>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marL="228600" indent="-228600" algn="just" defTabSz="457200">
              <a:lnSpc>
                <a:spcPct val="80000"/>
              </a:lnSpc>
              <a:spcBef>
                <a:spcPts val="0"/>
              </a:spcBef>
              <a:buClr>
                <a:srgbClr val="00A0D6"/>
              </a:buClr>
              <a:buSzPct val="100000"/>
              <a:buChar char="•"/>
              <a:defRPr sz="1400">
                <a:latin typeface="Aktifo-A-Book"/>
                <a:ea typeface="Aktifo-A-Book"/>
                <a:cs typeface="Aktifo-A-Book"/>
                <a:sym typeface="Aktifo-A-Book"/>
              </a:defRPr>
            </a:lvl1pPr>
          </a:lstStyle>
          <a:p>
            <a:r>
              <a:rPr lang="en-US" dirty="0"/>
              <a:t>A high percentage of those who do not understand the concept of “inclusiveness” are parents, which indicates that the parent community is not sufficiently informed about the basics of inclusion.</a:t>
            </a:r>
            <a:endParaRPr dirty="0"/>
          </a:p>
        </p:txBody>
      </p:sp>
      <p:sp>
        <p:nvSpPr>
          <p:cNvPr id="320" name="Рисунок 4. Рівень розуміння змісту поняття «інклюзивність»…"/>
          <p:cNvSpPr txBox="1"/>
          <p:nvPr/>
        </p:nvSpPr>
        <p:spPr>
          <a:xfrm>
            <a:off x="520699" y="9565681"/>
            <a:ext cx="6515102"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ctr" defTabSz="457200">
              <a:lnSpc>
                <a:spcPct val="80000"/>
              </a:lnSpc>
              <a:spcBef>
                <a:spcPts val="0"/>
              </a:spcBef>
              <a:defRPr sz="1400" b="1">
                <a:latin typeface="Aktifo-A-Book"/>
                <a:ea typeface="Aktifo-A-Book"/>
                <a:cs typeface="Aktifo-A-Book"/>
                <a:sym typeface="Aktifo-A-Book"/>
              </a:defRPr>
            </a:pPr>
            <a:r>
              <a:rPr dirty="0" smtClean="0">
                <a:solidFill>
                  <a:schemeClr val="accent1"/>
                </a:solidFill>
              </a:rPr>
              <a:t> </a:t>
            </a:r>
            <a:r>
              <a:rPr lang="en-US" dirty="0">
                <a:solidFill>
                  <a:schemeClr val="accent1"/>
                </a:solidFill>
              </a:rPr>
              <a:t>Figure 4. </a:t>
            </a:r>
            <a:r>
              <a:rPr lang="en-US" dirty="0"/>
              <a:t>Level of understanding of the concept of “inclusiveness” by region</a:t>
            </a:r>
            <a:endParaRPr dirty="0"/>
          </a:p>
        </p:txBody>
      </p:sp>
      <p:graphicFrame>
        <p:nvGraphicFramePr>
          <p:cNvPr id="321" name="Двухмерная столбчатая диаграмма"/>
          <p:cNvGraphicFramePr/>
          <p:nvPr/>
        </p:nvGraphicFramePr>
        <p:xfrm>
          <a:off x="673942" y="4966413"/>
          <a:ext cx="6208616" cy="4443647"/>
        </p:xfrm>
        <a:graphic>
          <a:graphicData uri="http://schemas.openxmlformats.org/drawingml/2006/chart">
            <c:chart xmlns:c="http://schemas.openxmlformats.org/drawingml/2006/chart" xmlns:r="http://schemas.openxmlformats.org/officeDocument/2006/relationships" r:id="rId6"/>
          </a:graphicData>
        </a:graphic>
      </p:graphicFrame>
      <p:sp>
        <p:nvSpPr>
          <p:cNvPr id="322" name="4 000…"/>
          <p:cNvSpPr txBox="1"/>
          <p:nvPr/>
        </p:nvSpPr>
        <p:spPr>
          <a:xfrm>
            <a:off x="355832" y="5228095"/>
            <a:ext cx="469145" cy="386722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60000"/>
              </a:lnSpc>
              <a:spcBef>
                <a:spcPts val="0"/>
              </a:spcBef>
              <a:defRPr sz="900">
                <a:solidFill>
                  <a:srgbClr val="929292"/>
                </a:solidFill>
                <a:latin typeface="Aktifo-A-Book"/>
                <a:ea typeface="Aktifo-A-Book"/>
                <a:cs typeface="Aktifo-A-Book"/>
                <a:sym typeface="Aktifo-A-Book"/>
              </a:defRPr>
            </a:pPr>
            <a:r>
              <a:t>4 000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3 500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3 000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2 500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2 000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1 000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500</a:t>
            </a: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endParaRPr/>
          </a:p>
          <a:p>
            <a:pPr algn="r" defTabSz="457200">
              <a:lnSpc>
                <a:spcPct val="60000"/>
              </a:lnSpc>
              <a:spcBef>
                <a:spcPts val="0"/>
              </a:spcBef>
              <a:defRPr sz="900">
                <a:solidFill>
                  <a:srgbClr val="929292"/>
                </a:solidFill>
                <a:latin typeface="Aktifo-A-Book"/>
                <a:ea typeface="Aktifo-A-Book"/>
                <a:cs typeface="Aktifo-A-Book"/>
                <a:sym typeface="Aktifo-A-Book"/>
              </a:defRPr>
            </a:pPr>
            <a:r>
              <a:t>0</a:t>
            </a:r>
          </a:p>
        </p:txBody>
      </p:sp>
      <p:sp>
        <p:nvSpPr>
          <p:cNvPr id="323" name="Добре розумію…"/>
          <p:cNvSpPr txBox="1"/>
          <p:nvPr/>
        </p:nvSpPr>
        <p:spPr>
          <a:xfrm>
            <a:off x="1354552" y="9101338"/>
            <a:ext cx="1045835"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ctr" defTabSz="457200">
              <a:lnSpc>
                <a:spcPct val="80000"/>
              </a:lnSpc>
              <a:spcBef>
                <a:spcPts val="0"/>
              </a:spcBef>
              <a:defRPr sz="800">
                <a:latin typeface="Aktifo-A-Book"/>
                <a:ea typeface="Aktifo-A-Book"/>
                <a:cs typeface="Aktifo-A-Book"/>
                <a:sym typeface="Aktifo-A-Book"/>
              </a:defRPr>
            </a:pPr>
            <a:r>
              <a:rPr lang="en-US" dirty="0"/>
              <a:t>I understand well(I can explain)</a:t>
            </a:r>
            <a:endParaRPr dirty="0"/>
          </a:p>
        </p:txBody>
      </p:sp>
      <p:sp>
        <p:nvSpPr>
          <p:cNvPr id="324" name="Розумію, але не пояснюю"/>
          <p:cNvSpPr txBox="1"/>
          <p:nvPr/>
        </p:nvSpPr>
        <p:spPr>
          <a:xfrm>
            <a:off x="3430178" y="9101338"/>
            <a:ext cx="1045836" cy="22876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Book"/>
                <a:ea typeface="Aktifo-A-Book"/>
                <a:cs typeface="Aktifo-A-Book"/>
                <a:sym typeface="Aktifo-A-Book"/>
              </a:defRPr>
            </a:lvl1pPr>
          </a:lstStyle>
          <a:p>
            <a:r>
              <a:rPr lang="en-US" dirty="0"/>
              <a:t>I understand, but I cannot explain.</a:t>
            </a:r>
            <a:endParaRPr dirty="0"/>
          </a:p>
        </p:txBody>
      </p:sp>
      <p:sp>
        <p:nvSpPr>
          <p:cNvPr id="325" name="Не розумію"/>
          <p:cNvSpPr txBox="1"/>
          <p:nvPr/>
        </p:nvSpPr>
        <p:spPr>
          <a:xfrm>
            <a:off x="5438455" y="9101338"/>
            <a:ext cx="1045835" cy="13028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ctr" defTabSz="457200">
              <a:lnSpc>
                <a:spcPct val="80000"/>
              </a:lnSpc>
              <a:spcBef>
                <a:spcPts val="0"/>
              </a:spcBef>
              <a:defRPr sz="800">
                <a:latin typeface="Aktifo-A-Book"/>
                <a:ea typeface="Aktifo-A-Book"/>
                <a:cs typeface="Aktifo-A-Book"/>
                <a:sym typeface="Aktifo-A-Book"/>
              </a:defRPr>
            </a:lvl1pPr>
          </a:lstStyle>
          <a:p>
            <a:r>
              <a:rPr lang="en-US" dirty="0"/>
              <a:t>I don't understand</a:t>
            </a:r>
            <a:endParaRPr dirty="0"/>
          </a:p>
        </p:txBody>
      </p:sp>
      <p:sp>
        <p:nvSpPr>
          <p:cNvPr id="326" name="Кіровоградська обл.…"/>
          <p:cNvSpPr txBox="1"/>
          <p:nvPr/>
        </p:nvSpPr>
        <p:spPr>
          <a:xfrm>
            <a:off x="5504732" y="5326707"/>
            <a:ext cx="2011920" cy="617593"/>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700"/>
              </a:spcBef>
              <a:defRPr sz="1100">
                <a:latin typeface="Aktifo-A-Medium"/>
                <a:ea typeface="Aktifo-A-Medium"/>
                <a:cs typeface="Aktifo-A-Medium"/>
                <a:sym typeface="Aktifo-A-Medium"/>
              </a:defRPr>
            </a:pPr>
            <a:r>
              <a:rPr lang="en-US" dirty="0" err="1"/>
              <a:t>Kirovohrad</a:t>
            </a:r>
            <a:r>
              <a:rPr lang="en-US" dirty="0"/>
              <a:t> </a:t>
            </a:r>
            <a:r>
              <a:rPr lang="en-US" dirty="0" smtClean="0"/>
              <a:t>region</a:t>
            </a:r>
          </a:p>
          <a:p>
            <a:pPr defTabSz="457200">
              <a:lnSpc>
                <a:spcPct val="80000"/>
              </a:lnSpc>
              <a:spcBef>
                <a:spcPts val="700"/>
              </a:spcBef>
              <a:defRPr sz="1100">
                <a:latin typeface="Aktifo-A-Medium"/>
                <a:ea typeface="Aktifo-A-Medium"/>
                <a:cs typeface="Aktifo-A-Medium"/>
                <a:sym typeface="Aktifo-A-Medium"/>
              </a:defRPr>
            </a:pPr>
            <a:r>
              <a:rPr lang="en-US" dirty="0" smtClean="0"/>
              <a:t>Poltava region</a:t>
            </a:r>
          </a:p>
          <a:p>
            <a:pPr defTabSz="457200">
              <a:lnSpc>
                <a:spcPct val="80000"/>
              </a:lnSpc>
              <a:spcBef>
                <a:spcPts val="700"/>
              </a:spcBef>
              <a:defRPr sz="1100">
                <a:latin typeface="Aktifo-A-Medium"/>
                <a:ea typeface="Aktifo-A-Medium"/>
                <a:cs typeface="Aktifo-A-Medium"/>
                <a:sym typeface="Aktifo-A-Medium"/>
              </a:defRPr>
            </a:pPr>
            <a:r>
              <a:rPr lang="en-US" dirty="0" smtClean="0"/>
              <a:t>Total</a:t>
            </a:r>
            <a:endParaRPr dirty="0"/>
          </a:p>
        </p:txBody>
      </p:sp>
      <p:sp>
        <p:nvSpPr>
          <p:cNvPr id="327" name="Квадрат"/>
          <p:cNvSpPr/>
          <p:nvPr/>
        </p:nvSpPr>
        <p:spPr>
          <a:xfrm>
            <a:off x="5293416" y="5326707"/>
            <a:ext cx="138146" cy="138146"/>
          </a:xfrm>
          <a:prstGeom prst="rect">
            <a:avLst/>
          </a:prstGeom>
          <a:solidFill>
            <a:srgbClr val="F3C34C"/>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28" name="Квадрат"/>
          <p:cNvSpPr/>
          <p:nvPr/>
        </p:nvSpPr>
        <p:spPr>
          <a:xfrm>
            <a:off x="5300309" y="5546440"/>
            <a:ext cx="138147" cy="138147"/>
          </a:xfrm>
          <a:prstGeom prst="rect">
            <a:avLst/>
          </a:prstGeom>
          <a:solidFill>
            <a:srgbClr val="00A0D6"/>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29" name="Квадрат"/>
          <p:cNvSpPr/>
          <p:nvPr/>
        </p:nvSpPr>
        <p:spPr>
          <a:xfrm>
            <a:off x="5293416" y="5778350"/>
            <a:ext cx="138146" cy="138146"/>
          </a:xfrm>
          <a:prstGeom prst="rect">
            <a:avLst/>
          </a:prstGeom>
          <a:solidFill>
            <a:srgbClr val="E1792E"/>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1"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332"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335" name="Сгруппировать"/>
          <p:cNvGrpSpPr/>
          <p:nvPr/>
        </p:nvGrpSpPr>
        <p:grpSpPr>
          <a:xfrm>
            <a:off x="4747383" y="675982"/>
            <a:ext cx="2278082" cy="433283"/>
            <a:chOff x="0" y="0"/>
            <a:chExt cx="2278080" cy="433281"/>
          </a:xfrm>
        </p:grpSpPr>
        <p:pic>
          <p:nvPicPr>
            <p:cNvPr id="333"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334"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336" name="Актуальність теми…"/>
          <p:cNvSpPr txBox="1"/>
          <p:nvPr/>
        </p:nvSpPr>
        <p:spPr>
          <a:xfrm>
            <a:off x="517757" y="703350"/>
            <a:ext cx="6520986"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Importance </a:t>
            </a:r>
            <a:r>
              <a:rPr lang="en-US" dirty="0"/>
              <a:t>of the topic </a:t>
            </a:r>
            <a:endParaRPr lang="uk-UA" dirty="0" smtClean="0"/>
          </a:p>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smtClean="0"/>
              <a:t>for </a:t>
            </a:r>
            <a:r>
              <a:rPr lang="en-US" dirty="0"/>
              <a:t>communities</a:t>
            </a:r>
            <a:endParaRPr dirty="0" smtClean="0"/>
          </a:p>
        </p:txBody>
      </p:sp>
      <p:sp>
        <p:nvSpPr>
          <p:cNvPr id="337" name="8"/>
          <p:cNvSpPr txBox="1"/>
          <p:nvPr/>
        </p:nvSpPr>
        <p:spPr>
          <a:xfrm>
            <a:off x="6910475" y="100367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8</a:t>
            </a:r>
          </a:p>
        </p:txBody>
      </p:sp>
      <p:sp>
        <p:nvSpPr>
          <p:cNvPr id="338" name="Линия"/>
          <p:cNvSpPr/>
          <p:nvPr/>
        </p:nvSpPr>
        <p:spPr>
          <a:xfrm>
            <a:off x="549487" y="10137637"/>
            <a:ext cx="6245649"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339" name="Респонденти оцінювали актуальність питання інклюзивності для громади за шкалою від 0 до 5, де 0 означало «неактуально», а 5 - «надзвичайно актуально». Під інклюзивністю розуміється включення усіх осіб у певну систему (наприклад, освіту), незалежно від їх"/>
          <p:cNvSpPr txBox="1"/>
          <p:nvPr/>
        </p:nvSpPr>
        <p:spPr>
          <a:xfrm>
            <a:off x="536807" y="1474792"/>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Respondents rated the relevance of inclusivity for the community on a scale from 0 to 5, where 0 meant “irrelevant” and 5 meant “extremely relevant.” Inclusivity is understood as the inclusion of all individuals in a particular system (e.g., education), regardless of their physical, physiological, or other characteristics.</a:t>
            </a:r>
            <a:endParaRPr dirty="0"/>
          </a:p>
        </p:txBody>
      </p:sp>
      <p:sp>
        <p:nvSpPr>
          <p:cNvPr id="340" name="Результати опитування демонструють високий рівень усвідомлення значущості інклюзивності:"/>
          <p:cNvSpPr txBox="1"/>
          <p:nvPr/>
        </p:nvSpPr>
        <p:spPr>
          <a:xfrm>
            <a:off x="536807" y="2572512"/>
            <a:ext cx="6482886" cy="3765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b="1">
                <a:latin typeface="Aktifo-A-Book"/>
                <a:ea typeface="Aktifo-A-Book"/>
                <a:cs typeface="Aktifo-A-Book"/>
                <a:sym typeface="Aktifo-A-Book"/>
              </a:defRPr>
            </a:lvl1pPr>
          </a:lstStyle>
          <a:p>
            <a:r>
              <a:rPr lang="en-US" dirty="0"/>
              <a:t>The survey results demonstrate a high level of awareness of the importance of inclusiveness:</a:t>
            </a:r>
            <a:endParaRPr dirty="0"/>
          </a:p>
        </p:txBody>
      </p:sp>
      <p:sp>
        <p:nvSpPr>
          <p:cNvPr id="341" name="Жоден респондент не вважає це питання повністю неактуальним (0 балів).…"/>
          <p:cNvSpPr txBox="1"/>
          <p:nvPr/>
        </p:nvSpPr>
        <p:spPr>
          <a:xfrm>
            <a:off x="536807" y="3139547"/>
            <a:ext cx="5830661" cy="278946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Nobody thought this issue was totally irrelevant (0 points).</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lang="uk-UA" dirty="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Only </a:t>
            </a:r>
            <a:r>
              <a:rPr lang="en-US" dirty="0"/>
              <a:t>a small number of people (374, or 7.3%) thought inclusivity wasn't that important (1 point</a:t>
            </a:r>
            <a:r>
              <a:rPr lang="en-US" dirty="0" smtClean="0"/>
              <a:t>).</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lang="uk-UA" dirty="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 </a:t>
            </a:r>
            <a:r>
              <a:rPr lang="en-US" dirty="0"/>
              <a:t>moderate number of respondents (208 people, about 4.1%) gave a rating of 2 points</a:t>
            </a:r>
            <a:r>
              <a:rPr lang="en-US" dirty="0" smtClean="0"/>
              <a:t>.</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lang="uk-UA" dirty="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A </a:t>
            </a:r>
            <a:r>
              <a:rPr lang="en-US" dirty="0"/>
              <a:t>significant portion of respondents (867 people, approximately 17.0%) consider inclusivity to be moderately relevant (3 points</a:t>
            </a:r>
            <a:r>
              <a:rPr lang="en-US" dirty="0" smtClean="0"/>
              <a:t>).</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lang="uk-UA" dirty="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High </a:t>
            </a:r>
            <a:r>
              <a:rPr lang="en-US" dirty="0"/>
              <a:t>relevance (4 points) was noted by 1,058 people (approximately 20.8</a:t>
            </a:r>
            <a:r>
              <a:rPr lang="en-US" dirty="0" smtClean="0"/>
              <a:t>%).</a:t>
            </a:r>
            <a:endParaRPr lang="uk-UA" dirty="0" smtClean="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endParaRPr lang="uk-UA" dirty="0"/>
          </a:p>
          <a:p>
            <a:pPr marL="228600" indent="-228600" defTabSz="457200">
              <a:lnSpc>
                <a:spcPct val="80000"/>
              </a:lnSpc>
              <a:spcBef>
                <a:spcPts val="0"/>
              </a:spcBef>
              <a:buClr>
                <a:srgbClr val="00A0D6"/>
              </a:buClr>
              <a:buSzPct val="100000"/>
              <a:buChar char="•"/>
              <a:defRPr sz="1400">
                <a:latin typeface="Aktifo-A-Book"/>
                <a:ea typeface="Aktifo-A-Book"/>
                <a:cs typeface="Aktifo-A-Book"/>
                <a:sym typeface="Aktifo-A-Book"/>
              </a:defRPr>
            </a:pPr>
            <a:r>
              <a:rPr lang="en-US" dirty="0" smtClean="0"/>
              <a:t>The </a:t>
            </a:r>
            <a:r>
              <a:rPr lang="en-US" dirty="0"/>
              <a:t>largest group (2,597 people, about 51.0%) considers inclusiveness to be an extremely relevant topic (5 points).</a:t>
            </a:r>
            <a:endParaRPr dirty="0" smtClean="0"/>
          </a:p>
        </p:txBody>
      </p:sp>
      <p:sp>
        <p:nvSpPr>
          <p:cNvPr id="342" name="Прямоугольник"/>
          <p:cNvSpPr/>
          <p:nvPr/>
        </p:nvSpPr>
        <p:spPr>
          <a:xfrm>
            <a:off x="526972" y="6503113"/>
            <a:ext cx="6502555" cy="1133684"/>
          </a:xfrm>
          <a:prstGeom prst="rect">
            <a:avLst/>
          </a:prstGeom>
          <a:solidFill>
            <a:srgbClr val="00A2CA"/>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43" name="Отже, понад 70% опитаних визнають інклюзивність надзвичайно або дуже актуальним питанням у сучасних умовах. Це підкреслює необхідність подальшого розвитку та підтримки інклюзивних практик у суспільстві, особливо у  сфері освіти."/>
          <p:cNvSpPr txBox="1"/>
          <p:nvPr/>
        </p:nvSpPr>
        <p:spPr>
          <a:xfrm>
            <a:off x="822086" y="6662642"/>
            <a:ext cx="5912328" cy="753528"/>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just" defTabSz="457200">
              <a:lnSpc>
                <a:spcPct val="80000"/>
              </a:lnSpc>
              <a:spcBef>
                <a:spcPts val="0"/>
              </a:spcBef>
              <a:defRPr sz="1400">
                <a:solidFill>
                  <a:srgbClr val="FFFFFF"/>
                </a:solidFill>
                <a:latin typeface="Aktifo-A-Book"/>
                <a:ea typeface="Aktifo-A-Book"/>
                <a:cs typeface="Aktifo-A-Book"/>
                <a:sym typeface="Aktifo-A-Book"/>
              </a:defRPr>
            </a:pPr>
            <a:r>
              <a:rPr lang="en-US" sz="1466" dirty="0"/>
              <a:t>Thus, more than 70% of respondents recognize inclusiveness as an extremely or very relevant issue in today's world. This underscores the need for further development and support of inclusive practices in society, especially in the field of education. </a:t>
            </a:r>
            <a:endParaRPr sz="1466" dirty="0"/>
          </a:p>
        </p:txBody>
      </p:sp>
      <p:sp>
        <p:nvSpPr>
          <p:cNvPr id="344" name="Аналіз оцінок актуальності питання інклюзивності…"/>
          <p:cNvSpPr txBox="1"/>
          <p:nvPr/>
        </p:nvSpPr>
        <p:spPr>
          <a:xfrm>
            <a:off x="540753" y="8162342"/>
            <a:ext cx="6415517" cy="47499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defTabSz="457200">
              <a:lnSpc>
                <a:spcPct val="80000"/>
              </a:lnSpc>
              <a:spcBef>
                <a:spcPts val="0"/>
              </a:spcBef>
              <a:defRPr sz="1800" b="1">
                <a:solidFill>
                  <a:srgbClr val="00A0D6"/>
                </a:solidFill>
                <a:latin typeface="Aktifo-A-Book"/>
                <a:ea typeface="Aktifo-A-Book"/>
                <a:cs typeface="Aktifo-A-Book"/>
                <a:sym typeface="Aktifo-A-Book"/>
              </a:defRPr>
            </a:pPr>
            <a:r>
              <a:rPr lang="en-US" dirty="0"/>
              <a:t>Analysis of assessments of the relevance of the issue of inclusiveness by region</a:t>
            </a:r>
            <a:endParaRPr dirty="0"/>
          </a:p>
        </p:txBody>
      </p:sp>
      <p:sp>
        <p:nvSpPr>
          <p:cNvPr id="345" name="Респонденти з Кіровоградської та Полтавської областей оцінювали актуальність інклюзивності за шкалою від 0 до 5, де 0 - «неактуально», а 5 - «надзвичайно актуально». Результати свідчать про значну увагу до цього питання в обох регіонах, однак з деякими в"/>
          <p:cNvSpPr txBox="1"/>
          <p:nvPr/>
        </p:nvSpPr>
        <p:spPr>
          <a:xfrm>
            <a:off x="536807" y="8885564"/>
            <a:ext cx="6482886" cy="72121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Respondents from </a:t>
            </a:r>
            <a:r>
              <a:rPr lang="en-US" dirty="0" err="1"/>
              <a:t>Kirovohrad</a:t>
            </a:r>
            <a:r>
              <a:rPr lang="en-US" dirty="0"/>
              <a:t> and Poltava regions assessed the relevance of inclusiveness on a scale from 0 to 5, where 0 means “irrelevant” and 5 means “extremely relevant.” The results show that this issue is given considerable attention in both regions, but with some differences.</a:t>
            </a:r>
            <a:endParaRPr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7" name="Изображение" descr="Изображение"/>
          <p:cNvPicPr>
            <a:picLocks noChangeAspect="1"/>
          </p:cNvPicPr>
          <p:nvPr/>
        </p:nvPicPr>
        <p:blipFill>
          <a:blip r:embed="rId2"/>
          <a:stretch>
            <a:fillRect/>
          </a:stretch>
        </p:blipFill>
        <p:spPr>
          <a:xfrm>
            <a:off x="-714576" y="-522253"/>
            <a:ext cx="4336179" cy="1830472"/>
          </a:xfrm>
          <a:prstGeom prst="rect">
            <a:avLst/>
          </a:prstGeom>
          <a:ln w="3175">
            <a:miter lim="400000"/>
          </a:ln>
        </p:spPr>
      </p:pic>
      <p:pic>
        <p:nvPicPr>
          <p:cNvPr id="348" name="Изображение" descr="Изображение"/>
          <p:cNvPicPr>
            <a:picLocks noChangeAspect="1"/>
          </p:cNvPicPr>
          <p:nvPr/>
        </p:nvPicPr>
        <p:blipFill>
          <a:blip r:embed="rId3"/>
          <a:stretch>
            <a:fillRect/>
          </a:stretch>
        </p:blipFill>
        <p:spPr>
          <a:xfrm>
            <a:off x="3284708" y="8756083"/>
            <a:ext cx="4784332" cy="2019656"/>
          </a:xfrm>
          <a:prstGeom prst="rect">
            <a:avLst/>
          </a:prstGeom>
          <a:ln w="3175">
            <a:miter lim="400000"/>
          </a:ln>
        </p:spPr>
      </p:pic>
      <p:grpSp>
        <p:nvGrpSpPr>
          <p:cNvPr id="351" name="Сгруппировать"/>
          <p:cNvGrpSpPr/>
          <p:nvPr/>
        </p:nvGrpSpPr>
        <p:grpSpPr>
          <a:xfrm>
            <a:off x="4747383" y="675982"/>
            <a:ext cx="2278082" cy="433283"/>
            <a:chOff x="0" y="0"/>
            <a:chExt cx="2278080" cy="433281"/>
          </a:xfrm>
        </p:grpSpPr>
        <p:pic>
          <p:nvPicPr>
            <p:cNvPr id="349" name="Изображение" descr="Изображение"/>
            <p:cNvPicPr>
              <a:picLocks noChangeAspect="1"/>
            </p:cNvPicPr>
            <p:nvPr/>
          </p:nvPicPr>
          <p:blipFill>
            <a:blip r:embed="rId4"/>
            <a:stretch>
              <a:fillRect/>
            </a:stretch>
          </p:blipFill>
          <p:spPr>
            <a:xfrm>
              <a:off x="1201206" y="101868"/>
              <a:ext cx="1076875" cy="229545"/>
            </a:xfrm>
            <a:prstGeom prst="rect">
              <a:avLst/>
            </a:prstGeom>
            <a:ln w="3175" cap="flat">
              <a:noFill/>
              <a:miter lim="400000"/>
            </a:ln>
            <a:effectLst/>
          </p:spPr>
        </p:pic>
        <p:pic>
          <p:nvPicPr>
            <p:cNvPr id="350" name="Изображение" descr="Изображение"/>
            <p:cNvPicPr>
              <a:picLocks noChangeAspect="1"/>
            </p:cNvPicPr>
            <p:nvPr/>
          </p:nvPicPr>
          <p:blipFill>
            <a:blip r:embed="rId5"/>
            <a:stretch>
              <a:fillRect/>
            </a:stretch>
          </p:blipFill>
          <p:spPr>
            <a:xfrm>
              <a:off x="0" y="0"/>
              <a:ext cx="891672" cy="433282"/>
            </a:xfrm>
            <a:prstGeom prst="rect">
              <a:avLst/>
            </a:prstGeom>
            <a:ln w="3175" cap="flat">
              <a:noFill/>
              <a:miter lim="400000"/>
            </a:ln>
            <a:effectLst/>
          </p:spPr>
        </p:pic>
      </p:grpSp>
      <p:sp>
        <p:nvSpPr>
          <p:cNvPr id="352" name="Кіровоградська область:"/>
          <p:cNvSpPr txBox="1"/>
          <p:nvPr/>
        </p:nvSpPr>
        <p:spPr>
          <a:xfrm>
            <a:off x="517757" y="935271"/>
            <a:ext cx="652098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err="1"/>
              <a:t>Kirovohrad</a:t>
            </a:r>
            <a:r>
              <a:rPr lang="en-US" dirty="0"/>
              <a:t> region:</a:t>
            </a:r>
            <a:endParaRPr dirty="0"/>
          </a:p>
        </p:txBody>
      </p:sp>
      <p:sp>
        <p:nvSpPr>
          <p:cNvPr id="353" name="9"/>
          <p:cNvSpPr txBox="1"/>
          <p:nvPr/>
        </p:nvSpPr>
        <p:spPr>
          <a:xfrm>
            <a:off x="6910475" y="10036746"/>
            <a:ext cx="328001" cy="21179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400">
                <a:latin typeface="Aktifo-A-Book"/>
                <a:ea typeface="Aktifo-A-Book"/>
                <a:cs typeface="Aktifo-A-Book"/>
                <a:sym typeface="Aktifo-A-Book"/>
              </a:defRPr>
            </a:lvl1pPr>
          </a:lstStyle>
          <a:p>
            <a:r>
              <a:t>9</a:t>
            </a:r>
          </a:p>
        </p:txBody>
      </p:sp>
      <p:sp>
        <p:nvSpPr>
          <p:cNvPr id="354" name="Линия"/>
          <p:cNvSpPr/>
          <p:nvPr/>
        </p:nvSpPr>
        <p:spPr>
          <a:xfrm>
            <a:off x="549487" y="10137637"/>
            <a:ext cx="6245649" cy="1"/>
          </a:xfrm>
          <a:prstGeom prst="line">
            <a:avLst/>
          </a:prstGeom>
          <a:ln w="6350">
            <a:solidFill>
              <a:srgbClr val="00A0D6"/>
            </a:solidFill>
            <a:miter lim="400000"/>
            <a:headEnd type="oval"/>
            <a:tailEnd type="oval"/>
          </a:ln>
        </p:spPr>
        <p:txBody>
          <a:bodyPr lIns="15742" tIns="15742" rIns="15742" bIns="15742" anchor="ctr"/>
          <a:lstStyle/>
          <a:p>
            <a:endParaRPr/>
          </a:p>
        </p:txBody>
      </p:sp>
      <p:sp>
        <p:nvSpPr>
          <p:cNvPr id="355" name="Жоден респондент не оцінив інклюзивність як повністю неактуальну (0 балів).…"/>
          <p:cNvSpPr txBox="1"/>
          <p:nvPr/>
        </p:nvSpPr>
        <p:spPr>
          <a:xfrm>
            <a:off x="536807" y="1288610"/>
            <a:ext cx="5830661" cy="185947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Nobody </a:t>
            </a:r>
            <a:r>
              <a:rPr lang="en-US" dirty="0"/>
              <a:t>thought inclusivity was totally irrelevant (0 points</a:t>
            </a:r>
            <a:r>
              <a:rPr lang="en-US" dirty="0" smtClean="0"/>
              <a:t>).</a:t>
            </a:r>
            <a:endParaRPr lang="uk-UA" dirty="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The </a:t>
            </a:r>
            <a:r>
              <a:rPr lang="en-US" dirty="0"/>
              <a:t>smallest number of people (40, about 4%) gave it a 1</a:t>
            </a:r>
            <a:r>
              <a:rPr lang="en-US" dirty="0" smtClean="0"/>
              <a:t>.</a:t>
            </a:r>
            <a:endParaRPr lang="uk-UA" dirty="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Twenty-five </a:t>
            </a:r>
            <a:r>
              <a:rPr lang="en-US" dirty="0"/>
              <a:t>people (about 2.5%) gave it a 2</a:t>
            </a:r>
            <a:r>
              <a:rPr lang="en-US" dirty="0" smtClean="0"/>
              <a:t>.</a:t>
            </a:r>
            <a:endParaRPr lang="uk-UA" dirty="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Moderate </a:t>
            </a:r>
            <a:r>
              <a:rPr lang="en-US" dirty="0"/>
              <a:t>relevance (3 points) was noted by 108 people (approximately 11</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High </a:t>
            </a:r>
            <a:r>
              <a:rPr lang="en-US" dirty="0"/>
              <a:t>relevance (4 points) was rated by 190 people (approximately 19</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The </a:t>
            </a:r>
            <a:r>
              <a:rPr lang="en-US" dirty="0"/>
              <a:t>largest share of respondents (647 people, about 64%) </a:t>
            </a:r>
            <a:endParaRPr dirty="0" smtClean="0"/>
          </a:p>
        </p:txBody>
      </p:sp>
      <p:sp>
        <p:nvSpPr>
          <p:cNvPr id="356" name="Полтавська область:"/>
          <p:cNvSpPr txBox="1"/>
          <p:nvPr/>
        </p:nvSpPr>
        <p:spPr>
          <a:xfrm>
            <a:off x="517757" y="3820641"/>
            <a:ext cx="6520986" cy="255274"/>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defTabSz="457200">
              <a:lnSpc>
                <a:spcPct val="80000"/>
              </a:lnSpc>
              <a:spcBef>
                <a:spcPts val="0"/>
              </a:spcBef>
              <a:defRPr sz="1800" b="1">
                <a:solidFill>
                  <a:srgbClr val="00A0D6"/>
                </a:solidFill>
                <a:latin typeface="Aktifo-A-Book"/>
                <a:ea typeface="Aktifo-A-Book"/>
                <a:cs typeface="Aktifo-A-Book"/>
                <a:sym typeface="Aktifo-A-Book"/>
              </a:defRPr>
            </a:lvl1pPr>
          </a:lstStyle>
          <a:p>
            <a:r>
              <a:rPr lang="en-US" dirty="0"/>
              <a:t>Poltava region:</a:t>
            </a:r>
            <a:endParaRPr dirty="0"/>
          </a:p>
        </p:txBody>
      </p:sp>
      <p:sp>
        <p:nvSpPr>
          <p:cNvPr id="357" name="Також жоден респондент не оцінив інклюзивність як 0 балів.…"/>
          <p:cNvSpPr txBox="1"/>
          <p:nvPr/>
        </p:nvSpPr>
        <p:spPr>
          <a:xfrm>
            <a:off x="536807" y="4129542"/>
            <a:ext cx="6271010" cy="185947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Nobody </a:t>
            </a:r>
            <a:r>
              <a:rPr lang="en-US" dirty="0"/>
              <a:t>gave inclusiveness a score of 0 points</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A </a:t>
            </a:r>
            <a:r>
              <a:rPr lang="en-US" dirty="0"/>
              <a:t>score of 1 point was given by 333 respondents (about 8.1</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A </a:t>
            </a:r>
            <a:r>
              <a:rPr lang="en-US" dirty="0"/>
              <a:t>score of 2 points was given by 183 people (approximately 4.5</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Moderate </a:t>
            </a:r>
            <a:r>
              <a:rPr lang="en-US" dirty="0"/>
              <a:t>relevance (3 points) was noted by 759 people (approximately 18.5</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High </a:t>
            </a:r>
            <a:r>
              <a:rPr lang="en-US" dirty="0"/>
              <a:t>relevance (4 points) was rated by 869 people (approximately 21.2</a:t>
            </a:r>
            <a:r>
              <a:rPr lang="en-US" dirty="0" smtClean="0"/>
              <a:t>%).</a:t>
            </a:r>
            <a:endParaRPr lang="uk-UA" dirty="0" smtClean="0"/>
          </a:p>
          <a:p>
            <a:pPr marL="228600" indent="-228600" defTabSz="457200">
              <a:lnSpc>
                <a:spcPct val="80000"/>
              </a:lnSpc>
              <a:spcBef>
                <a:spcPts val="700"/>
              </a:spcBef>
              <a:buClr>
                <a:srgbClr val="00A0D6"/>
              </a:buClr>
              <a:buSzPct val="100000"/>
              <a:buChar char="•"/>
              <a:defRPr sz="1400">
                <a:latin typeface="Aktifo-A-Book"/>
                <a:ea typeface="Aktifo-A-Book"/>
                <a:cs typeface="Aktifo-A-Book"/>
                <a:sym typeface="Aktifo-A-Book"/>
              </a:defRPr>
            </a:pPr>
            <a:r>
              <a:rPr lang="en-US" dirty="0" smtClean="0"/>
              <a:t>Extremely </a:t>
            </a:r>
            <a:r>
              <a:rPr lang="en-US" dirty="0"/>
              <a:t>relevant (5 points) was rated by 1,949 people (approximately 47.5%).</a:t>
            </a:r>
            <a:endParaRPr dirty="0"/>
          </a:p>
        </p:txBody>
      </p:sp>
      <p:sp>
        <p:nvSpPr>
          <p:cNvPr id="358" name="Обидві області демонструють високу зацікавленість у питанні інклюзивності, однак у Кіровоградській області частка респондентів, які вважають інклюзивність надзвичайно актуальною, є значно вищою (64% проти 47,5% у Полтавській). Натомість у Полтавській обл"/>
          <p:cNvSpPr txBox="1"/>
          <p:nvPr/>
        </p:nvSpPr>
        <p:spPr>
          <a:xfrm>
            <a:off x="536807" y="6197195"/>
            <a:ext cx="6482886" cy="106592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400">
                <a:latin typeface="Aktifo-A-Book"/>
                <a:ea typeface="Aktifo-A-Book"/>
                <a:cs typeface="Aktifo-A-Book"/>
                <a:sym typeface="Aktifo-A-Book"/>
              </a:defRPr>
            </a:lvl1pPr>
          </a:lstStyle>
          <a:p>
            <a:r>
              <a:rPr lang="en-US" dirty="0"/>
              <a:t>Both regions show a high level of interest in the issue of inclusiveness, but in the </a:t>
            </a:r>
            <a:r>
              <a:rPr lang="en-US" dirty="0" err="1"/>
              <a:t>Kirovohrad</a:t>
            </a:r>
            <a:r>
              <a:rPr lang="en-US" dirty="0"/>
              <a:t> region, the proportion of respondents who consider inclusiveness to be extremely important is significantly higher (64% compared to 47.5% in Poltava). In contrast, in the Poltava region, a larger proportion of respondents rate this issue as moderately or highly relevant (3 or 4 points), and slightly more respondents give low ratings (1-2 points).</a:t>
            </a:r>
            <a:endParaRPr dirty="0"/>
          </a:p>
        </p:txBody>
      </p:sp>
      <p:graphicFrame>
        <p:nvGraphicFramePr>
          <p:cNvPr id="359" name="Двухмерная столбчатая диаграмма"/>
          <p:cNvGraphicFramePr/>
          <p:nvPr/>
        </p:nvGraphicFramePr>
        <p:xfrm>
          <a:off x="932516" y="7389113"/>
          <a:ext cx="6059262" cy="2464447"/>
        </p:xfrm>
        <a:graphic>
          <a:graphicData uri="http://schemas.openxmlformats.org/drawingml/2006/chart">
            <c:chart xmlns:c="http://schemas.openxmlformats.org/drawingml/2006/chart" xmlns:r="http://schemas.openxmlformats.org/officeDocument/2006/relationships" r:id="rId6"/>
          </a:graphicData>
        </a:graphic>
      </p:graphicFrame>
      <p:sp>
        <p:nvSpPr>
          <p:cNvPr id="360" name="2 000…"/>
          <p:cNvSpPr txBox="1"/>
          <p:nvPr/>
        </p:nvSpPr>
        <p:spPr>
          <a:xfrm>
            <a:off x="626388" y="7638937"/>
            <a:ext cx="469145" cy="181893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r" defTabSz="457200">
              <a:lnSpc>
                <a:spcPct val="40000"/>
              </a:lnSpc>
              <a:spcBef>
                <a:spcPts val="0"/>
              </a:spcBef>
              <a:defRPr sz="900">
                <a:solidFill>
                  <a:srgbClr val="929292"/>
                </a:solidFill>
                <a:latin typeface="Aktifo-A-Book"/>
                <a:ea typeface="Aktifo-A-Book"/>
                <a:cs typeface="Aktifo-A-Book"/>
                <a:sym typeface="Aktifo-A-Book"/>
              </a:defRPr>
            </a:pPr>
            <a:r>
              <a:t>2 000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1 750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1 500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1 250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1 000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750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500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250</a:t>
            </a: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endParaRPr/>
          </a:p>
          <a:p>
            <a:pPr algn="r" defTabSz="457200">
              <a:lnSpc>
                <a:spcPct val="40000"/>
              </a:lnSpc>
              <a:spcBef>
                <a:spcPts val="0"/>
              </a:spcBef>
              <a:defRPr sz="900">
                <a:solidFill>
                  <a:srgbClr val="929292"/>
                </a:solidFill>
                <a:latin typeface="Aktifo-A-Book"/>
                <a:ea typeface="Aktifo-A-Book"/>
                <a:cs typeface="Aktifo-A-Book"/>
                <a:sym typeface="Aktifo-A-Book"/>
              </a:defRPr>
            </a:pPr>
            <a:r>
              <a:t>0</a:t>
            </a:r>
          </a:p>
        </p:txBody>
      </p:sp>
      <p:sp>
        <p:nvSpPr>
          <p:cNvPr id="361" name="Оцінка актуальності (0-5)"/>
          <p:cNvSpPr txBox="1"/>
          <p:nvPr/>
        </p:nvSpPr>
        <p:spPr>
          <a:xfrm>
            <a:off x="2863169" y="9502326"/>
            <a:ext cx="1830162" cy="15846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000">
                <a:latin typeface="Aktifo-A-Book"/>
                <a:ea typeface="Aktifo-A-Book"/>
                <a:cs typeface="Aktifo-A-Book"/>
                <a:sym typeface="Aktifo-A-Book"/>
              </a:defRPr>
            </a:lvl1pPr>
          </a:lstStyle>
          <a:p>
            <a:r>
              <a:rPr lang="en-US" dirty="0"/>
              <a:t>Relevance rating (0-5)</a:t>
            </a:r>
            <a:endParaRPr dirty="0"/>
          </a:p>
        </p:txBody>
      </p:sp>
      <p:sp>
        <p:nvSpPr>
          <p:cNvPr id="362" name="Кількість респондентів"/>
          <p:cNvSpPr txBox="1"/>
          <p:nvPr/>
        </p:nvSpPr>
        <p:spPr>
          <a:xfrm rot="16200000">
            <a:off x="-153404" y="8411065"/>
            <a:ext cx="1547175" cy="158462"/>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1000">
                <a:latin typeface="Aktifo-A-Book"/>
                <a:ea typeface="Aktifo-A-Book"/>
                <a:cs typeface="Aktifo-A-Book"/>
                <a:sym typeface="Aktifo-A-Book"/>
              </a:defRPr>
            </a:lvl1pPr>
          </a:lstStyle>
          <a:p>
            <a:r>
              <a:rPr lang="en-US" dirty="0"/>
              <a:t>Number of respondents</a:t>
            </a:r>
            <a:endParaRPr dirty="0"/>
          </a:p>
        </p:txBody>
      </p:sp>
      <p:sp>
        <p:nvSpPr>
          <p:cNvPr id="363" name="40"/>
          <p:cNvSpPr txBox="1"/>
          <p:nvPr/>
        </p:nvSpPr>
        <p:spPr>
          <a:xfrm>
            <a:off x="2240869" y="9203817"/>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chemeClr val="accent4">
                    <a:hueOff val="-476017"/>
                    <a:lumOff val="-10042"/>
                  </a:schemeClr>
                </a:solidFill>
                <a:latin typeface="Aktifo-A-Book"/>
                <a:ea typeface="Aktifo-A-Book"/>
                <a:cs typeface="Aktifo-A-Book"/>
                <a:sym typeface="Aktifo-A-Book"/>
              </a:defRPr>
            </a:lvl1pPr>
          </a:lstStyle>
          <a:p>
            <a:r>
              <a:t>40</a:t>
            </a:r>
          </a:p>
        </p:txBody>
      </p:sp>
      <p:sp>
        <p:nvSpPr>
          <p:cNvPr id="364" name="333"/>
          <p:cNvSpPr txBox="1"/>
          <p:nvPr/>
        </p:nvSpPr>
        <p:spPr>
          <a:xfrm>
            <a:off x="2666319" y="8962517"/>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rgbClr val="00A0D6"/>
                </a:solidFill>
                <a:latin typeface="Aktifo-A-Book"/>
                <a:ea typeface="Aktifo-A-Book"/>
                <a:cs typeface="Aktifo-A-Book"/>
                <a:sym typeface="Aktifo-A-Book"/>
              </a:defRPr>
            </a:lvl1pPr>
          </a:lstStyle>
          <a:p>
            <a:r>
              <a:t>333</a:t>
            </a:r>
          </a:p>
        </p:txBody>
      </p:sp>
      <p:sp>
        <p:nvSpPr>
          <p:cNvPr id="365" name="25"/>
          <p:cNvSpPr txBox="1"/>
          <p:nvPr/>
        </p:nvSpPr>
        <p:spPr>
          <a:xfrm>
            <a:off x="3237337" y="9203817"/>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chemeClr val="accent4">
                    <a:hueOff val="-476017"/>
                    <a:lumOff val="-10042"/>
                  </a:schemeClr>
                </a:solidFill>
                <a:latin typeface="Aktifo-A-Book"/>
                <a:ea typeface="Aktifo-A-Book"/>
                <a:cs typeface="Aktifo-A-Book"/>
                <a:sym typeface="Aktifo-A-Book"/>
              </a:defRPr>
            </a:lvl1pPr>
          </a:lstStyle>
          <a:p>
            <a:r>
              <a:t>25</a:t>
            </a:r>
          </a:p>
        </p:txBody>
      </p:sp>
      <p:sp>
        <p:nvSpPr>
          <p:cNvPr id="366" name="183"/>
          <p:cNvSpPr txBox="1"/>
          <p:nvPr/>
        </p:nvSpPr>
        <p:spPr>
          <a:xfrm>
            <a:off x="3637387" y="9057767"/>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rgbClr val="00A0D6"/>
                </a:solidFill>
                <a:latin typeface="Aktifo-A-Book"/>
                <a:ea typeface="Aktifo-A-Book"/>
                <a:cs typeface="Aktifo-A-Book"/>
                <a:sym typeface="Aktifo-A-Book"/>
              </a:defRPr>
            </a:lvl1pPr>
          </a:lstStyle>
          <a:p>
            <a:r>
              <a:t>183</a:t>
            </a:r>
          </a:p>
        </p:txBody>
      </p:sp>
      <p:sp>
        <p:nvSpPr>
          <p:cNvPr id="367" name="108"/>
          <p:cNvSpPr txBox="1"/>
          <p:nvPr/>
        </p:nvSpPr>
        <p:spPr>
          <a:xfrm>
            <a:off x="4170305" y="9127617"/>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chemeClr val="accent4">
                    <a:hueOff val="-476017"/>
                    <a:lumOff val="-10042"/>
                  </a:schemeClr>
                </a:solidFill>
                <a:latin typeface="Aktifo-A-Book"/>
                <a:ea typeface="Aktifo-A-Book"/>
                <a:cs typeface="Aktifo-A-Book"/>
                <a:sym typeface="Aktifo-A-Book"/>
              </a:defRPr>
            </a:lvl1pPr>
          </a:lstStyle>
          <a:p>
            <a:r>
              <a:t>108</a:t>
            </a:r>
          </a:p>
        </p:txBody>
      </p:sp>
      <p:sp>
        <p:nvSpPr>
          <p:cNvPr id="368" name="759"/>
          <p:cNvSpPr txBox="1"/>
          <p:nvPr/>
        </p:nvSpPr>
        <p:spPr>
          <a:xfrm>
            <a:off x="4608455" y="8574847"/>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rgbClr val="00A0D6"/>
                </a:solidFill>
                <a:latin typeface="Aktifo-A-Book"/>
                <a:ea typeface="Aktifo-A-Book"/>
                <a:cs typeface="Aktifo-A-Book"/>
                <a:sym typeface="Aktifo-A-Book"/>
              </a:defRPr>
            </a:lvl1pPr>
          </a:lstStyle>
          <a:p>
            <a:r>
              <a:t>759</a:t>
            </a:r>
          </a:p>
        </p:txBody>
      </p:sp>
      <p:sp>
        <p:nvSpPr>
          <p:cNvPr id="369" name="869"/>
          <p:cNvSpPr txBox="1"/>
          <p:nvPr/>
        </p:nvSpPr>
        <p:spPr>
          <a:xfrm>
            <a:off x="5573655" y="8514721"/>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rgbClr val="00A0D6"/>
                </a:solidFill>
                <a:latin typeface="Aktifo-A-Book"/>
                <a:ea typeface="Aktifo-A-Book"/>
                <a:cs typeface="Aktifo-A-Book"/>
                <a:sym typeface="Aktifo-A-Book"/>
              </a:defRPr>
            </a:lvl1pPr>
          </a:lstStyle>
          <a:p>
            <a:r>
              <a:t>869</a:t>
            </a:r>
          </a:p>
        </p:txBody>
      </p:sp>
      <p:sp>
        <p:nvSpPr>
          <p:cNvPr id="370" name="190"/>
          <p:cNvSpPr txBox="1"/>
          <p:nvPr/>
        </p:nvSpPr>
        <p:spPr>
          <a:xfrm>
            <a:off x="5148205" y="9070467"/>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chemeClr val="accent4">
                    <a:hueOff val="-476017"/>
                    <a:lumOff val="-10042"/>
                  </a:schemeClr>
                </a:solidFill>
                <a:latin typeface="Aktifo-A-Book"/>
                <a:ea typeface="Aktifo-A-Book"/>
                <a:cs typeface="Aktifo-A-Book"/>
                <a:sym typeface="Aktifo-A-Book"/>
              </a:defRPr>
            </a:lvl1pPr>
          </a:lstStyle>
          <a:p>
            <a:r>
              <a:t>190</a:t>
            </a:r>
          </a:p>
        </p:txBody>
      </p:sp>
      <p:sp>
        <p:nvSpPr>
          <p:cNvPr id="371" name="647"/>
          <p:cNvSpPr txBox="1"/>
          <p:nvPr/>
        </p:nvSpPr>
        <p:spPr>
          <a:xfrm>
            <a:off x="6107055" y="8683934"/>
            <a:ext cx="328001" cy="14973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chemeClr val="accent4">
                    <a:hueOff val="-476017"/>
                    <a:lumOff val="-10042"/>
                  </a:schemeClr>
                </a:solidFill>
                <a:latin typeface="Aktifo-A-Book"/>
                <a:ea typeface="Aktifo-A-Book"/>
                <a:cs typeface="Aktifo-A-Book"/>
                <a:sym typeface="Aktifo-A-Book"/>
              </a:defRPr>
            </a:lvl1pPr>
          </a:lstStyle>
          <a:p>
            <a:r>
              <a:t>647</a:t>
            </a:r>
          </a:p>
        </p:txBody>
      </p:sp>
      <p:sp>
        <p:nvSpPr>
          <p:cNvPr id="372" name="1949"/>
          <p:cNvSpPr txBox="1"/>
          <p:nvPr/>
        </p:nvSpPr>
        <p:spPr>
          <a:xfrm>
            <a:off x="6551555" y="7583182"/>
            <a:ext cx="328001" cy="149730"/>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nchor="ctr">
            <a:spAutoFit/>
          </a:bodyPr>
          <a:lstStyle>
            <a:lvl1pPr algn="ctr" defTabSz="457200">
              <a:lnSpc>
                <a:spcPct val="80000"/>
              </a:lnSpc>
              <a:spcBef>
                <a:spcPts val="0"/>
              </a:spcBef>
              <a:buClr>
                <a:srgbClr val="00A0D6"/>
              </a:buClr>
              <a:defRPr sz="900" b="1">
                <a:solidFill>
                  <a:srgbClr val="00A0D6"/>
                </a:solidFill>
                <a:latin typeface="Aktifo-A-Book"/>
                <a:ea typeface="Aktifo-A-Book"/>
                <a:cs typeface="Aktifo-A-Book"/>
                <a:sym typeface="Aktifo-A-Book"/>
              </a:defRPr>
            </a:lvl1pPr>
          </a:lstStyle>
          <a:p>
            <a:r>
              <a:t>1949</a:t>
            </a:r>
          </a:p>
        </p:txBody>
      </p:sp>
      <p:sp>
        <p:nvSpPr>
          <p:cNvPr id="373" name="0"/>
          <p:cNvSpPr txBox="1"/>
          <p:nvPr/>
        </p:nvSpPr>
        <p:spPr>
          <a:xfrm>
            <a:off x="1583817" y="9407814"/>
            <a:ext cx="254089" cy="1270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600">
                <a:latin typeface="Aktifo-A-Book"/>
                <a:ea typeface="Aktifo-A-Book"/>
                <a:cs typeface="Aktifo-A-Book"/>
                <a:sym typeface="Aktifo-A-Book"/>
              </a:defRPr>
            </a:lvl1pPr>
          </a:lstStyle>
          <a:p>
            <a:r>
              <a:t>0</a:t>
            </a:r>
          </a:p>
        </p:txBody>
      </p:sp>
      <p:sp>
        <p:nvSpPr>
          <p:cNvPr id="374" name="1"/>
          <p:cNvSpPr txBox="1"/>
          <p:nvPr/>
        </p:nvSpPr>
        <p:spPr>
          <a:xfrm>
            <a:off x="2580277" y="9407814"/>
            <a:ext cx="254089" cy="1270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600">
                <a:latin typeface="Aktifo-A-Book"/>
                <a:ea typeface="Aktifo-A-Book"/>
                <a:cs typeface="Aktifo-A-Book"/>
                <a:sym typeface="Aktifo-A-Book"/>
              </a:defRPr>
            </a:lvl1pPr>
          </a:lstStyle>
          <a:p>
            <a:r>
              <a:t>1</a:t>
            </a:r>
          </a:p>
        </p:txBody>
      </p:sp>
      <p:sp>
        <p:nvSpPr>
          <p:cNvPr id="375" name="2"/>
          <p:cNvSpPr txBox="1"/>
          <p:nvPr/>
        </p:nvSpPr>
        <p:spPr>
          <a:xfrm>
            <a:off x="3542523" y="9417972"/>
            <a:ext cx="254089" cy="1270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600">
                <a:latin typeface="Aktifo-A-Book"/>
                <a:ea typeface="Aktifo-A-Book"/>
                <a:cs typeface="Aktifo-A-Book"/>
                <a:sym typeface="Aktifo-A-Book"/>
              </a:defRPr>
            </a:lvl1pPr>
          </a:lstStyle>
          <a:p>
            <a:r>
              <a:t>2</a:t>
            </a:r>
          </a:p>
        </p:txBody>
      </p:sp>
      <p:sp>
        <p:nvSpPr>
          <p:cNvPr id="376" name="3"/>
          <p:cNvSpPr txBox="1"/>
          <p:nvPr/>
        </p:nvSpPr>
        <p:spPr>
          <a:xfrm>
            <a:off x="4525150" y="9417973"/>
            <a:ext cx="254089" cy="1270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600">
                <a:latin typeface="Aktifo-A-Book"/>
                <a:ea typeface="Aktifo-A-Book"/>
                <a:cs typeface="Aktifo-A-Book"/>
                <a:sym typeface="Aktifo-A-Book"/>
              </a:defRPr>
            </a:lvl1pPr>
          </a:lstStyle>
          <a:p>
            <a:r>
              <a:t>3</a:t>
            </a:r>
          </a:p>
        </p:txBody>
      </p:sp>
      <p:sp>
        <p:nvSpPr>
          <p:cNvPr id="377" name="4"/>
          <p:cNvSpPr txBox="1"/>
          <p:nvPr/>
        </p:nvSpPr>
        <p:spPr>
          <a:xfrm>
            <a:off x="5495076" y="9417973"/>
            <a:ext cx="254089" cy="1270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600">
                <a:latin typeface="Aktifo-A-Book"/>
                <a:ea typeface="Aktifo-A-Book"/>
                <a:cs typeface="Aktifo-A-Book"/>
                <a:sym typeface="Aktifo-A-Book"/>
              </a:defRPr>
            </a:lvl1pPr>
          </a:lstStyle>
          <a:p>
            <a:r>
              <a:t>4</a:t>
            </a:r>
          </a:p>
        </p:txBody>
      </p:sp>
      <p:sp>
        <p:nvSpPr>
          <p:cNvPr id="378" name="5"/>
          <p:cNvSpPr txBox="1"/>
          <p:nvPr/>
        </p:nvSpPr>
        <p:spPr>
          <a:xfrm>
            <a:off x="6465003" y="9417973"/>
            <a:ext cx="254088" cy="127001"/>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lvl1pPr algn="just" defTabSz="457200">
              <a:lnSpc>
                <a:spcPct val="80000"/>
              </a:lnSpc>
              <a:spcBef>
                <a:spcPts val="0"/>
              </a:spcBef>
              <a:buClr>
                <a:srgbClr val="00A0D6"/>
              </a:buClr>
              <a:defRPr sz="600">
                <a:latin typeface="Aktifo-A-Book"/>
                <a:ea typeface="Aktifo-A-Book"/>
                <a:cs typeface="Aktifo-A-Book"/>
                <a:sym typeface="Aktifo-A-Book"/>
              </a:defRPr>
            </a:lvl1pPr>
          </a:lstStyle>
          <a:p>
            <a:r>
              <a:t>5</a:t>
            </a:r>
          </a:p>
        </p:txBody>
      </p:sp>
      <p:sp>
        <p:nvSpPr>
          <p:cNvPr id="379" name="Кружок"/>
          <p:cNvSpPr/>
          <p:nvPr/>
        </p:nvSpPr>
        <p:spPr>
          <a:xfrm>
            <a:off x="2598544" y="9370838"/>
            <a:ext cx="31751" cy="31751"/>
          </a:xfrm>
          <a:prstGeom prst="ellipse">
            <a:avLst/>
          </a:prstGeom>
          <a:solidFill>
            <a:srgbClr val="000000"/>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80" name="Кружок"/>
          <p:cNvSpPr/>
          <p:nvPr/>
        </p:nvSpPr>
        <p:spPr>
          <a:xfrm>
            <a:off x="3573269" y="9370839"/>
            <a:ext cx="31751" cy="31751"/>
          </a:xfrm>
          <a:prstGeom prst="ellipse">
            <a:avLst/>
          </a:prstGeom>
          <a:solidFill>
            <a:srgbClr val="000000"/>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81" name="Кружок"/>
          <p:cNvSpPr/>
          <p:nvPr/>
        </p:nvSpPr>
        <p:spPr>
          <a:xfrm>
            <a:off x="4550446" y="9370839"/>
            <a:ext cx="31751" cy="31751"/>
          </a:xfrm>
          <a:prstGeom prst="ellipse">
            <a:avLst/>
          </a:prstGeom>
          <a:solidFill>
            <a:srgbClr val="000000"/>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82" name="Кружок"/>
          <p:cNvSpPr/>
          <p:nvPr/>
        </p:nvSpPr>
        <p:spPr>
          <a:xfrm>
            <a:off x="5514924" y="9370839"/>
            <a:ext cx="31751" cy="31751"/>
          </a:xfrm>
          <a:prstGeom prst="ellipse">
            <a:avLst/>
          </a:prstGeom>
          <a:solidFill>
            <a:srgbClr val="000000"/>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83" name="Кружок"/>
          <p:cNvSpPr/>
          <p:nvPr/>
        </p:nvSpPr>
        <p:spPr>
          <a:xfrm>
            <a:off x="6483299" y="9370838"/>
            <a:ext cx="31751" cy="31751"/>
          </a:xfrm>
          <a:prstGeom prst="ellipse">
            <a:avLst/>
          </a:prstGeom>
          <a:solidFill>
            <a:srgbClr val="000000"/>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84" name="Кружок"/>
          <p:cNvSpPr/>
          <p:nvPr/>
        </p:nvSpPr>
        <p:spPr>
          <a:xfrm>
            <a:off x="1613582" y="9370839"/>
            <a:ext cx="31751" cy="31751"/>
          </a:xfrm>
          <a:prstGeom prst="ellipse">
            <a:avLst/>
          </a:prstGeom>
          <a:solidFill>
            <a:srgbClr val="000000"/>
          </a:solidFill>
          <a:ln w="3175">
            <a:miter lim="400000"/>
          </a:ln>
        </p:spPr>
        <p:txBody>
          <a:bodyPr lIns="15742" tIns="15742" rIns="15742" bIns="15742" anchor="ctr"/>
          <a:lstStyle/>
          <a:p>
            <a:pPr algn="ctr" defTabSz="643584">
              <a:lnSpc>
                <a:spcPct val="100000"/>
              </a:lnSpc>
              <a:spcBef>
                <a:spcPts val="0"/>
              </a:spcBef>
              <a:defRPr sz="2400">
                <a:solidFill>
                  <a:srgbClr val="FFFFFF"/>
                </a:solidFill>
                <a:latin typeface="Helvetica Neue Medium"/>
                <a:ea typeface="Helvetica Neue Medium"/>
                <a:cs typeface="Helvetica Neue Medium"/>
                <a:sym typeface="Helvetica Neue Medium"/>
              </a:defRPr>
            </a:pPr>
            <a:endParaRPr/>
          </a:p>
        </p:txBody>
      </p:sp>
      <p:sp>
        <p:nvSpPr>
          <p:cNvPr id="385" name="Рисунок 5. Оцінка актуальності питання інклюзивності за областями"/>
          <p:cNvSpPr txBox="1"/>
          <p:nvPr/>
        </p:nvSpPr>
        <p:spPr>
          <a:xfrm>
            <a:off x="520699" y="9737654"/>
            <a:ext cx="6515102" cy="216779"/>
          </a:xfrm>
          <a:prstGeom prst="rect">
            <a:avLst/>
          </a:prstGeom>
          <a:ln w="3175">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5742" tIns="15742" rIns="15742" bIns="15742">
            <a:spAutoFit/>
          </a:bodyPr>
          <a:lstStyle/>
          <a:p>
            <a:pPr algn="ctr" defTabSz="457200">
              <a:lnSpc>
                <a:spcPct val="80000"/>
              </a:lnSpc>
              <a:spcBef>
                <a:spcPts val="0"/>
              </a:spcBef>
              <a:defRPr sz="1400" b="1">
                <a:latin typeface="Aktifo-A-Book"/>
                <a:ea typeface="Aktifo-A-Book"/>
                <a:cs typeface="Aktifo-A-Book"/>
                <a:sym typeface="Aktifo-A-Book"/>
              </a:defRPr>
            </a:pPr>
            <a:r>
              <a:rPr lang="en-US" sz="1466" dirty="0">
                <a:solidFill>
                  <a:schemeClr val="accent1"/>
                </a:solidFill>
                <a:latin typeface="Calibri"/>
                <a:ea typeface="Calibri"/>
                <a:cs typeface="Calibri"/>
                <a:sym typeface="Calibri"/>
              </a:rPr>
              <a:t>Figure 5</a:t>
            </a:r>
            <a:r>
              <a:rPr lang="en-US" sz="1466" dirty="0">
                <a:latin typeface="Calibri"/>
                <a:ea typeface="Calibri"/>
                <a:cs typeface="Calibri"/>
                <a:sym typeface="Calibri"/>
              </a:rPr>
              <a:t>. Assessment of the relevance of the issue of inclusiveness by region</a:t>
            </a:r>
            <a:endParaRPr sz="1466" b="0" dirty="0">
              <a:latin typeface="Calibri"/>
              <a:ea typeface="Calibri"/>
              <a:cs typeface="Calibri"/>
              <a:sym typeface="Calibri"/>
            </a:endParaRP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15742" tIns="15742" rIns="15742" bIns="15742" numCol="1" spcCol="38100" rtlCol="0" anchor="ctr">
        <a:spAutoFit/>
      </a:bodyPr>
      <a:lstStyle>
        <a:defPPr marL="0" marR="0" indent="0" algn="ctr" defTabSz="643584"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15742" tIns="15742" rIns="15742" bIns="15742" numCol="1" spcCol="38100" rtlCol="0" anchor="ctr">
        <a:spAutoFit/>
      </a:bodyPr>
      <a:lstStyle>
        <a:defPPr marL="0" marR="0" indent="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15742" tIns="15742" rIns="15742" bIns="15742" numCol="1" spcCol="38100" rtlCol="0" anchor="ctr">
        <a:spAutoFit/>
      </a:bodyPr>
      <a:lstStyle>
        <a:defPPr marL="0" marR="0" indent="0" algn="ctr" defTabSz="643584"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15742" tIns="15742" rIns="15742" bIns="15742" numCol="1" spcCol="38100" rtlCol="0" anchor="ctr">
        <a:spAutoFit/>
      </a:bodyPr>
      <a:lstStyle>
        <a:defPPr marL="0" marR="0" indent="0" algn="l" defTabSz="1901001" rtl="0" fontAlgn="auto" latinLnBrk="0" hangingPunct="0">
          <a:lnSpc>
            <a:spcPct val="90000"/>
          </a:lnSpc>
          <a:spcBef>
            <a:spcPts val="350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335</TotalTime>
  <Words>10167</Words>
  <Application>Microsoft Office PowerPoint</Application>
  <PresentationFormat>Произвольный</PresentationFormat>
  <Paragraphs>1101</Paragraphs>
  <Slides>40</Slides>
  <Notes>1</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40</vt:i4>
      </vt:variant>
    </vt:vector>
  </HeadingPairs>
  <TitlesOfParts>
    <vt:vector size="50" baseType="lpstr">
      <vt:lpstr>Aktifo-A-Book</vt:lpstr>
      <vt:lpstr>Aktifo-A-ExtraBold</vt:lpstr>
      <vt:lpstr>Aktifo-A-Medium</vt:lpstr>
      <vt:lpstr>Aktifo-A-SemiBold</vt:lpstr>
      <vt:lpstr>Arial</vt:lpstr>
      <vt:lpstr>Calibri</vt:lpstr>
      <vt:lpstr>Helvetica Neue</vt:lpstr>
      <vt:lpstr>Helvetica Neue Medium</vt:lpstr>
      <vt:lpstr>Times Roman</vt:lpstr>
      <vt:lpstr>21_BasicWhite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Lena</cp:lastModifiedBy>
  <cp:revision>38</cp:revision>
  <dcterms:modified xsi:type="dcterms:W3CDTF">2025-11-03T20:28:13Z</dcterms:modified>
</cp:coreProperties>
</file>